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vnd.ms-officeink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256" r:id="rId3"/>
    <p:sldId id="260" r:id="rId4"/>
    <p:sldId id="261" r:id="rId5"/>
    <p:sldId id="257" r:id="rId6"/>
    <p:sldId id="258" r:id="rId7"/>
    <p:sldId id="270" r:id="rId8"/>
    <p:sldId id="262" r:id="rId9"/>
    <p:sldId id="263" r:id="rId10"/>
    <p:sldId id="264" r:id="rId11"/>
    <p:sldId id="269" r:id="rId12"/>
    <p:sldId id="265" r:id="rId13"/>
    <p:sldId id="267" r:id="rId14"/>
    <p:sldId id="271" r:id="rId15"/>
    <p:sldId id="276" r:id="rId16"/>
    <p:sldId id="274" r:id="rId17"/>
    <p:sldId id="275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0385BFA-195E-4E9F-9E8A-86900EEC6D5D}">
      <p14:sectionPr xmlns:p14="http://schemas.microsoft.com/office/powerpoint/2007/7/12/main">
        <p14:section name="Default Section" slideIdLst="256 260 261 257 258" id="{A4577332-A64A-434D-9A5C-50A090AE32AF}"/>
        <p14:section name="CatchAndRetry Illustrated" slideIdLst="270 262 263 264 269 265 267" id="{5C8DDB42-9F64-496D-B272-06EB8CE9D04C}"/>
        <p14:section name="De-sugaring" slideIdLst="271 276 274 275 273" id="{42E85AA5-A309-4357-8ADE-18F39EE51770}"/>
      </p14:sectionPr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07/7/12/main" val="0"/>
    </p:ext>
    <p:ext uri="{D31A062A-798A-4329-ABDD-BBA856620510}">
      <p14:defaultImageDpi xmlns:p14="http://schemas.microsoft.com/office/powerpoint/2007/7/12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44" autoAdjust="0"/>
    <p:restoredTop sz="94677" autoAdjust="0"/>
  </p:normalViewPr>
  <p:slideViewPr>
    <p:cSldViewPr>
      <p:cViewPr varScale="1">
        <p:scale>
          <a:sx n="107" d="100"/>
          <a:sy n="107" d="100"/>
        </p:scale>
        <p:origin x="-84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brush xml:id="br0" width="70.556" height="70.556" color="FF000000"/>
    <inkml:context xml:id="ctx0">
      <inkml:inkSource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</inkml:context>
  </inkml:definitions>
  <inkml:trace contextRef="#ctx0" brushRef="#br0">3621 817 38,'9'-35'27,"-1"1"0,-20-14-5,1 3-19,-17-8-9,-4 1 2,-15-4 0,-8 2 2,-16-1 1,-13-2 2,-10 8 3,-16-4 0,-7 6 1,-17 2-2,-11 6 1,-13 2-1,-6 10 0,-17 6 1,-9 11 0,-8 10-1,-5 18-1,-9 12 1,5 24-2,-2 22 1,7 19-2,12 21 0,21 13-1,21 16 0,27 8 0,34 7 0,36-2 1,43-1-1,34-9 0,46-12 0,35-10 1,41-17 0,34-17 1,33-22 1,26-22 0,22-28 0,17-22 1,5-27 0,4-19 1,-6-26 0,-10-20-1,-25-24 2,-19-11-2,-35-13-1,-33-9 0,-41-5-5,-48-12-12,-50 5-17,-55 13-1,-65 10-2,-54 11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0B626-ED22-4093-B76A-0F29930F5FA8}" type="datetimeFigureOut">
              <a:rPr lang="en-US" smtClean="0"/>
              <a:t>10/28/2009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86C7C-9A20-49AF-9CB6-27D5413B3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53439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F86C7C-9A20-49AF-9CB6-27D5413B34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29394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7002-ADB5-4849-A0B2-E2E6C4ABDCEE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181114818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244D-0B84-434F-B83A-B1C8CBA7E1D7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76843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08367-0E54-40C9-ACB5-A2FF9767A593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226429887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7183-E179-4BCC-8CBE-AAAD84403289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91052010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3272B-F791-468D-9391-01EF65834C7C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38708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43FC2-A19C-4591-99B4-C2933A2231FE}" type="datetime1">
              <a:rPr lang="en-US" smtClean="0"/>
              <a:t>10/28/2009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594275626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AE5-D110-4AF2-B441-FEEEAA9F5EB5}" type="datetime1">
              <a:rPr lang="en-US" smtClean="0"/>
              <a:t>10/28/2009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904315478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6A6B5-0266-4119-9803-FB0143161033}" type="datetime1">
              <a:rPr lang="en-US" smtClean="0"/>
              <a:t>10/28/2009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13172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34791-03C0-4731-B560-97A50B5C24E4}" type="datetime1">
              <a:rPr lang="en-US" smtClean="0"/>
              <a:t>10/28/2009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23916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D8D9-DDC8-4196-8A4F-BDE142402D9C}" type="datetime1">
              <a:rPr lang="en-US" smtClean="0"/>
              <a:t>10/28/2009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14660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26025-B9CB-40D2-817E-14A8F9C92AAE}" type="datetime1">
              <a:rPr lang="en-US" smtClean="0"/>
              <a:t>10/28/2009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57158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0A6A7-E117-4C69-9C1D-27A72235A27D}" type="datetime1">
              <a:rPr lang="en-US" smtClean="0"/>
              <a:t>10/28/2009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CCAC-DE36-4E3B-85B8-2E73782CD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17015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07/7/12/main"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png"/><Relationship Id="rId4" Type="http://schemas.microsoft.com/office/2006/relationships/ink" Target="../ink/ink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CatchAndRetry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dirty="0" smtClean="0"/>
              <a:t>Extending Exceptions to Handle Distributed Systems Failure and Recovery</a:t>
            </a:r>
            <a:br>
              <a:rPr lang="en-US" sz="3200" dirty="0" smtClean="0"/>
            </a:b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Emre </a:t>
            </a:r>
            <a:r>
              <a:rPr lang="en-US" sz="2000" dirty="0" smtClean="0"/>
              <a:t>Kıcıman, </a:t>
            </a:r>
            <a:r>
              <a:rPr lang="en-US" sz="20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</a:rPr>
              <a:t>Ben Livshits</a:t>
            </a:r>
            <a:r>
              <a:rPr lang="en-US" sz="2000" dirty="0" smtClean="0"/>
              <a:t>,  and </a:t>
            </a:r>
            <a:r>
              <a:rPr lang="en-US" sz="2000" dirty="0" err="1" smtClean="0"/>
              <a:t>Madanlal</a:t>
            </a:r>
            <a:r>
              <a:rPr lang="en-US" sz="2000" dirty="0" smtClean="0"/>
              <a:t> Musuvathi</a:t>
            </a:r>
          </a:p>
          <a:p>
            <a:endParaRPr lang="en-US" sz="1600" dirty="0"/>
          </a:p>
          <a:p>
            <a:r>
              <a:rPr lang="en-US" sz="2400" dirty="0"/>
              <a:t>Microsoft Research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24912" y="5715000"/>
            <a:ext cx="1837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err="1" smtClean="0"/>
              <a:t>Fluxo</a:t>
            </a:r>
            <a:r>
              <a:rPr lang="en-US" sz="2400" b="1" dirty="0" smtClean="0"/>
              <a:t> Project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07/7/12/main" val="1239505778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Recovery from Multiple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162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ReadData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catch(</a:t>
            </a:r>
            <a:r>
              <a:rPr lang="en-US" sz="2000" b="1" dirty="0" err="1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NetworkConnectivityException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 e)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Thread.Sleep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TimeSpan.FromMilliseconds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(5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 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5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fail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("network failure");</a:t>
            </a: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catch(</a:t>
            </a:r>
            <a:r>
              <a:rPr lang="en-US" sz="2000" b="1" dirty="0" err="1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StaleDataException</a:t>
            </a:r>
            <a:r>
              <a:rPr lang="en-US" sz="20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 e)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RefreshData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retry 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10;</a:t>
            </a:r>
          </a:p>
          <a:p>
            <a:pPr marL="0" indent="0"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Oval 4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669370223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Parametrized</a:t>
            </a:r>
            <a:r>
              <a:rPr lang="en-US" dirty="0" smtClean="0"/>
              <a:t> Retry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934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x = 10, y = 100, z = 200;</a:t>
            </a:r>
          </a:p>
          <a:p>
            <a:pPr marL="0" indent="0">
              <a:buNone/>
            </a:pP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try(</a:t>
            </a:r>
            <a:r>
              <a:rPr lang="en-US" b="1" dirty="0" err="1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x,y</a:t>
            </a: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)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z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 x + y;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catch(Exception ex)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// </a:t>
            </a:r>
            <a:r>
              <a:rPr lang="en-US" dirty="0">
                <a:solidFill>
                  <a:schemeClr val="bg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retry twice with </a:t>
            </a:r>
            <a:r>
              <a:rPr lang="en-US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x=5</a:t>
            </a:r>
            <a:endParaRPr lang="en-US" dirty="0">
              <a:solidFill>
                <a:schemeClr val="bg1">
                  <a:lumMod val="85000"/>
                  <a:lumOff val="1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retry(x=5</a:t>
            </a: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), 2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Oval 4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957434172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Re-scheduled Retry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934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do something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AvailabilityException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e,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err="1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RetryFunction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 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try block asynchronously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err="1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scheduleForLater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(r</a:t>
            </a: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Oval 4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459206566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De-sugaring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A </a:t>
            </a:r>
            <a:r>
              <a:rPr lang="en-US" sz="1200" dirty="0" err="1">
                <a:latin typeface="Consolas" pitchFamily="49" charset="0"/>
                <a:cs typeface="Consolas" pitchFamily="49" charset="0"/>
              </a:rPr>
              <a:t>a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try(a){</a:t>
            </a:r>
          </a:p>
          <a:p>
            <a:pPr marL="0" indent="0"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	T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 catch(Exception1 ex1){</a:t>
            </a:r>
          </a:p>
          <a:p>
            <a:pPr marL="0" indent="0">
              <a:buNone/>
            </a:pP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	P1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	retry </a:t>
            </a:r>
            <a:r>
              <a:rPr lang="en-US" sz="12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3;</a:t>
            </a:r>
          </a:p>
          <a:p>
            <a:pPr marL="0" indent="0">
              <a:buNone/>
            </a:pP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	Q1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12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fail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	F1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 catch(Exception2 ex2){</a:t>
            </a:r>
          </a:p>
          <a:p>
            <a:pPr marL="0" indent="0">
              <a:buNone/>
            </a:pP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	P2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	retry(a=a2</a:t>
            </a:r>
            <a:r>
              <a:rPr lang="en-US" sz="12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200" b="1" dirty="0" smtClean="0">
                <a:latin typeface="Consolas" pitchFamily="49" charset="0"/>
                <a:cs typeface="Consolas" pitchFamily="49" charset="0"/>
              </a:rPr>
              <a:t>	Q2</a:t>
            </a:r>
            <a:r>
              <a:rPr lang="en-US" sz="1200" b="1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12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fail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	F2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 finally{</a:t>
            </a:r>
          </a:p>
          <a:p>
            <a:pPr marL="0" indent="0">
              <a:buNone/>
            </a:pP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	R</a:t>
            </a:r>
            <a:r>
              <a:rPr lang="en-US" sz="1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block becomes a parameterized delegate</a:t>
            </a:r>
          </a:p>
          <a:p>
            <a:r>
              <a:rPr lang="en-US" dirty="0" smtClean="0"/>
              <a:t>Every retry statements leads to a </a:t>
            </a:r>
            <a:r>
              <a:rPr lang="en-US" i="1" dirty="0" smtClean="0"/>
              <a:t>retry counter</a:t>
            </a:r>
          </a:p>
          <a:p>
            <a:pPr lvl="1"/>
            <a:r>
              <a:rPr lang="en-US" dirty="0" smtClean="0"/>
              <a:t>Possible to alternate between retries</a:t>
            </a:r>
          </a:p>
          <a:p>
            <a:pPr lvl="1"/>
            <a:r>
              <a:rPr lang="en-US" dirty="0" smtClean="0"/>
              <a:t>Gives an upper bound on the number of retries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327621554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Facebook Examples</a:t>
            </a:r>
            <a:endParaRPr lang="en-US" sz="4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322476474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 Friend List in FB (staleness)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List&lt;Person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&gt; f =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friends.Get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(person, staleness);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 (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StalenessException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ex){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Aspects.registerAspect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Facebook.PingServer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new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Task(delegate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</a:schemeClr>
                </a:solidFill>
                <a:latin typeface="Consolas" pitchFamily="49" charset="0"/>
                <a:cs typeface="Consolas" pitchFamily="49" charset="0"/>
              </a:rPr>
              <a:t>       //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Consolas" pitchFamily="49" charset="0"/>
                <a:cs typeface="Consolas" pitchFamily="49" charset="0"/>
              </a:rPr>
              <a:t>refresh from server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friends.Refresh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(person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})).</a:t>
            </a:r>
            <a:r>
              <a:rPr lang="en-US" b="1" dirty="0" err="1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waitForCompletion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  <a:latin typeface="Consolas" pitchFamily="49" charset="0"/>
                <a:cs typeface="Consolas" pitchFamily="49" charset="0"/>
              </a:rPr>
              <a:t>  //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  <a:latin typeface="Consolas" pitchFamily="49" charset="0"/>
                <a:cs typeface="Consolas" pitchFamily="49" charset="0"/>
              </a:rPr>
              <a:t>just retry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Retryng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after update...");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044974061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09800"/>
            <a:ext cx="7543800" cy="3916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string protocol="HTTP";</a:t>
            </a:r>
          </a:p>
          <a:p>
            <a:pPr marL="0" indent="0"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try(protocol){</a:t>
            </a:r>
          </a:p>
          <a:p>
            <a:pPr marL="0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SendMessage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(friend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, message, protocol);</a:t>
            </a:r>
          </a:p>
          <a:p>
            <a:pPr marL="0" indent="0"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} catch(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AvailablityException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 ex){</a:t>
            </a:r>
          </a:p>
          <a:p>
            <a:pPr marL="0" indent="0">
              <a:buNone/>
            </a:pPr>
            <a:r>
              <a:rPr lang="en-US" sz="24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Thread.Sleep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TimeSpan.FromSeconds</a:t>
            </a:r>
            <a:r>
              <a:rPr lang="en-US" sz="2400" dirty="0">
                <a:latin typeface="Consolas" pitchFamily="49" charset="0"/>
                <a:cs typeface="Consolas" pitchFamily="49" charset="0"/>
              </a:rPr>
              <a:t>(5));</a:t>
            </a:r>
            <a:endParaRPr lang="en-US" sz="2400" b="1" dirty="0" smtClean="0">
              <a:solidFill>
                <a:srgbClr xmlns:mc="http://schemas.openxmlformats.org/markup-compatibility/2006" xmlns:a14="http://schemas.microsoft.com/office/drawing/2007/7/7/main" val="FFFF00" mc:Ignorable=""/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retry(protocol</a:t>
            </a:r>
            <a:r>
              <a:rPr lang="en-US" sz="2400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="HTTP");</a:t>
            </a:r>
          </a:p>
          <a:p>
            <a:pPr marL="0" indent="0">
              <a:buNone/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241135100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CatchAndRetry</a:t>
            </a: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Extensions of traditional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try/catch/finally</a:t>
            </a:r>
          </a:p>
          <a:p>
            <a:endParaRPr lang="en-US" dirty="0" smtClean="0"/>
          </a:p>
          <a:p>
            <a:r>
              <a:rPr lang="en-US" dirty="0" smtClean="0"/>
              <a:t>Focus on common types of distributed systems errors</a:t>
            </a:r>
          </a:p>
          <a:p>
            <a:pPr lvl="1"/>
            <a:r>
              <a:rPr lang="en-US" dirty="0" smtClean="0"/>
              <a:t>Availability</a:t>
            </a:r>
          </a:p>
          <a:p>
            <a:pPr lvl="1"/>
            <a:r>
              <a:rPr lang="en-US" dirty="0" smtClean="0"/>
              <a:t>Consistency</a:t>
            </a:r>
          </a:p>
          <a:p>
            <a:endParaRPr lang="en-US" dirty="0" smtClean="0"/>
          </a:p>
          <a:p>
            <a:r>
              <a:rPr lang="en-US" dirty="0" smtClean="0"/>
              <a:t>Present our vision for extending C#/Java/JavaScript</a:t>
            </a:r>
          </a:p>
          <a:p>
            <a:endParaRPr lang="en-US" dirty="0" smtClean="0"/>
          </a:p>
          <a:p>
            <a:r>
              <a:rPr lang="en-US" dirty="0" smtClean="0"/>
              <a:t>But also more experimental systems (</a:t>
            </a:r>
            <a:r>
              <a:rPr lang="en-US" dirty="0" err="1" smtClean="0"/>
              <a:t>Fluxo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510424020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Motivation: Failures in Distributed Systems</a:t>
            </a:r>
            <a:endParaRPr lang="en-US" sz="3600" dirty="0"/>
          </a:p>
        </p:txBody>
      </p:sp>
      <p:pic>
        <p:nvPicPr>
          <p:cNvPr id="1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tretch>
            <a:fillRect/>
          </a:stretch>
        </p:blipFill>
        <p:spPr bwMode="auto">
          <a:xfrm>
            <a:off x="762000" y="1590675"/>
            <a:ext cx="3143250" cy="4505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xmlns:mc="http://schemas.openxmlformats.org/markup-compatibility/2006" xmlns:a14="http://schemas.microsoft.com/office/drawing/2007/7/7/main" val="333333" mc:Ignorable="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Failures are </a:t>
            </a:r>
            <a:r>
              <a:rPr lang="en-US" dirty="0" smtClean="0"/>
              <a:t>a fact of life</a:t>
            </a:r>
          </a:p>
          <a:p>
            <a:endParaRPr lang="en-US" dirty="0" smtClean="0"/>
          </a:p>
          <a:p>
            <a:r>
              <a:rPr lang="en-US" dirty="0" smtClean="0"/>
              <a:t>Especially in distributed systems</a:t>
            </a:r>
          </a:p>
          <a:p>
            <a:endParaRPr lang="en-US" dirty="0" smtClean="0"/>
          </a:p>
          <a:p>
            <a:r>
              <a:rPr lang="en-US" dirty="0" smtClean="0"/>
              <a:t>Developer has to deal with that possibility</a:t>
            </a:r>
          </a:p>
          <a:p>
            <a:endParaRPr lang="en-US" dirty="0" smtClean="0"/>
          </a:p>
          <a:p>
            <a:r>
              <a:rPr lang="en-US" dirty="0" err="1" smtClean="0"/>
              <a:t>CatchAndRetry</a:t>
            </a:r>
            <a:r>
              <a:rPr lang="en-US" dirty="0" smtClean="0"/>
              <a:t> – make error </a:t>
            </a:r>
            <a:r>
              <a:rPr lang="en-US" i="1" dirty="0" smtClean="0"/>
              <a:t>recovery</a:t>
            </a:r>
            <a:r>
              <a:rPr lang="en-US" dirty="0" smtClean="0"/>
              <a:t> easier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07/7/12/main" val="233544952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Availability Errors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 smtClean="0"/>
              <a:t>Network disconnects</a:t>
            </a:r>
          </a:p>
          <a:p>
            <a:pPr lvl="1"/>
            <a:r>
              <a:rPr lang="en-US" sz="2000" dirty="0" smtClean="0"/>
              <a:t>Hardware failures</a:t>
            </a:r>
          </a:p>
          <a:p>
            <a:pPr lvl="1"/>
            <a:r>
              <a:rPr lang="en-US" sz="2000" dirty="0" smtClean="0"/>
              <a:t>Performance stutters</a:t>
            </a:r>
          </a:p>
          <a:p>
            <a:endParaRPr lang="en-US" sz="24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rcRect r="14664" b="10067"/>
          <a:stretch/>
        </p:blipFill>
        <p:spPr bwMode="auto">
          <a:xfrm>
            <a:off x="609600" y="2971800"/>
            <a:ext cx="4811933" cy="18331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rcRect l="997" t="2078" r="3236" b="6930"/>
          <a:stretch/>
        </p:blipFill>
        <p:spPr bwMode="auto">
          <a:xfrm>
            <a:off x="2286000" y="4038600"/>
            <a:ext cx="4807133" cy="18113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rcRect b="45859"/>
          <a:stretch/>
        </p:blipFill>
        <p:spPr bwMode="auto">
          <a:xfrm>
            <a:off x="3829050" y="4572000"/>
            <a:ext cx="4552950" cy="2042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71202131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Staleness and Consistency</a:t>
            </a:r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tretch>
            <a:fillRect/>
          </a:stretch>
        </p:blipFill>
        <p:spPr>
          <a:xfrm>
            <a:off x="457200" y="1828800"/>
            <a:ext cx="7821086" cy="39656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>
        <mc:Choice xmlns:p14="http://schemas.microsoft.com/office/powerpoint/2007/7/12/main" Requires="p14">
          <p:contentPart p14:bwMode="auto" r:id="rId4">
            <p14:nvContentPr>
              <p14:cNvPr id="9" name="Ink 8"/>
              <p14:cNvInkPr spid="_x0000_s3133" chksum="4E63585E"/>
              <p14:nvPr/>
            </p14:nvContentPr>
            <p14:xfrm>
              <a:off x="1371600" y="2286000"/>
              <a:ext cx="1335960" cy="734760"/>
            </p14:xfrm>
          </p:contentPart>
        </mc:Choice>
        <mc:Fallback>
          <p:sp>
            <p:nvSpPr>
              <p:cNvPr id="9" name="Ink 8" hidden="1"/>
              <p:cNvSpPr/>
              <p:nvPr/>
            </p:nvSpPr>
            <p:spPr>
              <a:xfrm>
                <a:off x="1371600" y="2286000"/>
                <a:ext cx="1335960" cy="734760"/>
              </a:xfrm>
            </p:spPr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rcRect/>
          <a:stretch>
            <a:fillRect/>
          </a:stretch>
        </p:blipFill>
        <p:spPr bwMode="auto">
          <a:xfrm>
            <a:off x="2257425" y="1662996"/>
            <a:ext cx="4600575" cy="48140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984500562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Recover?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Ignore and continue optimistically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Retry (N times)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Retry with different parameters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Schedule the retry for a later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303218642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cap="none" dirty="0" err="1" smtClean="0"/>
              <a:t>CatchAndRetry</a:t>
            </a:r>
            <a:r>
              <a:rPr lang="en-US" sz="4400" b="1" cap="none" dirty="0" smtClean="0"/>
              <a:t> Illustrated</a:t>
            </a:r>
            <a:endParaRPr lang="en-US" sz="4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823319810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60960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("reading file...");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code to read a file from the network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...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catch(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StalenessException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e ) 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wait 5 seconds before retrying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Thread.Sleep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TimeSpan.FromSeconds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(5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("about to retry...");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// retry once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("retried the read");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21918312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Retry Multiple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60960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("reading file...");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code to read a file from the network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...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catch(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StalenessException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e ) 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wait 5 seconds before retrying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Thread.Sleep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TimeSpan.FromSeconds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(5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("about to retry...");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 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// </a:t>
            </a: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retry thrice</a:t>
            </a:r>
            <a:endParaRPr lang="en-US" dirty="0">
              <a:solidFill>
                <a:schemeClr val="tx1">
                  <a:lumMod val="6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("retried the read");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210211452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Handle Retry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60960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try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("reading file...");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code to read a file from the network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...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catch(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StalenessException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e ) {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	//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wait 5 seconds before retrying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Thread.Sleep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TimeSpan.FromSeconds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(5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));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("about to retry...");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smtClean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retry 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 </a:t>
            </a:r>
            <a:r>
              <a:rPr lang="en-US" dirty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// </a:t>
            </a:r>
            <a:r>
              <a:rPr lang="en-US" dirty="0" smtClean="0">
                <a:solidFill>
                  <a:schemeClr val="tx1">
                    <a:lumMod val="65000"/>
                  </a:schemeClr>
                </a:solidFill>
                <a:latin typeface="Consolas" pitchFamily="49" charset="0"/>
                <a:cs typeface="Consolas" pitchFamily="49" charset="0"/>
              </a:rPr>
              <a:t>retry thrice</a:t>
            </a:r>
            <a:endParaRPr lang="en-US" dirty="0">
              <a:solidFill>
                <a:schemeClr val="tx1">
                  <a:lumMod val="6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("retried the read");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 </a:t>
            </a:r>
            <a:r>
              <a:rPr lang="en-US" b="1" dirty="0">
                <a:solidFill>
                  <a:srgbClr xmlns:mc="http://schemas.openxmlformats.org/markup-compatibility/2006" xmlns:a14="http://schemas.microsoft.com/office/drawing/2007/7/7/main" val="FFFF00" mc:Ignorable=""/>
                </a:solidFill>
                <a:latin typeface="Consolas" pitchFamily="49" charset="0"/>
                <a:cs typeface="Consolas" pitchFamily="49" charset="0"/>
              </a:rPr>
              <a:t>fail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Console.WriteLine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("retry failed");</a:t>
            </a:r>
          </a:p>
          <a:p>
            <a:pPr marL="0" indent="0">
              <a:buNone/>
            </a:pPr>
            <a:r>
              <a:rPr lang="en-US" dirty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5" name="Oval 4"/>
          <p:cNvSpPr/>
          <p:nvPr/>
        </p:nvSpPr>
        <p:spPr>
          <a:xfrm>
            <a:off x="86106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84582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305800" y="228600"/>
            <a:ext cx="152400" cy="152400"/>
          </a:xfrm>
          <a:prstGeom prst="ellipse">
            <a:avLst/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3000" y="228600"/>
            <a:ext cx="152400" cy="152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1534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8001000" y="2286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CCAC-DE36-4E3B-85B8-2E73782CD1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71350924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2009-10-11T17:37:43Z</outs:dateTime>
      <outs:isPinned>true</outs:isPinned>
    </outs:relatedDate>
    <outs:relatedDate>
      <outs:type>2</outs:type>
      <outs:displayName>Created</outs:displayName>
      <outs:dateTime>2009-10-10T23:06:37Z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Ben Livshits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Ben Livshits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BC0845E4-8048-4A13-84ED-E1AFF7493C98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297</Words>
  <Application>Microsoft Office PowerPoint</Application>
  <PresentationFormat>On-screen Show (4:3)</PresentationFormat>
  <Paragraphs>163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CatchAndRetry  Extending Exceptions to Handle Distributed Systems Failure and Recovery </vt:lpstr>
      <vt:lpstr>Motivation: Failures in Distributed Systems</vt:lpstr>
      <vt:lpstr>Availability Errors</vt:lpstr>
      <vt:lpstr>Data Staleness and Consistency</vt:lpstr>
      <vt:lpstr>How to Recover?</vt:lpstr>
      <vt:lpstr>PowerPoint Presentation</vt:lpstr>
      <vt:lpstr>Basic retry</vt:lpstr>
      <vt:lpstr>Retry Multiple Times</vt:lpstr>
      <vt:lpstr>Handle Retry Failure</vt:lpstr>
      <vt:lpstr>Recovery from Multiple Exceptions</vt:lpstr>
      <vt:lpstr>Parametrized Retry</vt:lpstr>
      <vt:lpstr>Re-scheduled Retry</vt:lpstr>
      <vt:lpstr>De-sugaring</vt:lpstr>
      <vt:lpstr>PowerPoint Presentation</vt:lpstr>
      <vt:lpstr>Getting a Friend List in FB (staleness)</vt:lpstr>
      <vt:lpstr>Server Availability</vt:lpstr>
      <vt:lpstr>CatchAndRetry Summary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CatchAndRetry</dc:title>
  <dc:creator>Ben Livshits</dc:creator>
  <cp:lastModifiedBy>Ben Livshits</cp:lastModifiedBy>
  <cp:revision>71</cp:revision>
  <dcterms:created xsi:type="dcterms:W3CDTF">2009-10-10T23:06:37Z</dcterms:created>
  <dcterms:modified xsi:type="dcterms:W3CDTF">2009-10-28T16:29:49Z</dcterms:modified>
</cp:coreProperties>
</file>