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7"/>
  </p:notesMasterIdLst>
  <p:sldIdLst>
    <p:sldId id="439" r:id="rId2"/>
    <p:sldId id="440" r:id="rId3"/>
    <p:sldId id="443" r:id="rId4"/>
    <p:sldId id="444" r:id="rId5"/>
    <p:sldId id="446" r:id="rId6"/>
    <p:sldId id="445" r:id="rId7"/>
    <p:sldId id="447" r:id="rId8"/>
    <p:sldId id="448" r:id="rId9"/>
    <p:sldId id="442" r:id="rId10"/>
    <p:sldId id="449" r:id="rId11"/>
    <p:sldId id="452" r:id="rId12"/>
    <p:sldId id="451" r:id="rId13"/>
    <p:sldId id="450" r:id="rId14"/>
    <p:sldId id="453" r:id="rId15"/>
    <p:sldId id="454" r:id="rId16"/>
    <p:sldId id="441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98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96" r:id="rId73"/>
    <p:sldId id="297" r:id="rId74"/>
    <p:sldId id="299" r:id="rId75"/>
    <p:sldId id="300" r:id="rId76"/>
    <p:sldId id="301" r:id="rId77"/>
    <p:sldId id="302" r:id="rId78"/>
    <p:sldId id="303" r:id="rId79"/>
    <p:sldId id="304" r:id="rId80"/>
    <p:sldId id="305" r:id="rId81"/>
    <p:sldId id="306" r:id="rId82"/>
    <p:sldId id="307" r:id="rId83"/>
    <p:sldId id="308" r:id="rId84"/>
    <p:sldId id="309" r:id="rId85"/>
    <p:sldId id="310" r:id="rId86"/>
    <p:sldId id="311" r:id="rId87"/>
    <p:sldId id="312" r:id="rId88"/>
    <p:sldId id="313" r:id="rId89"/>
    <p:sldId id="314" r:id="rId90"/>
    <p:sldId id="315" r:id="rId91"/>
    <p:sldId id="316" r:id="rId92"/>
    <p:sldId id="317" r:id="rId93"/>
    <p:sldId id="318" r:id="rId94"/>
    <p:sldId id="319" r:id="rId95"/>
    <p:sldId id="320" r:id="rId96"/>
    <p:sldId id="321" r:id="rId97"/>
    <p:sldId id="475" r:id="rId98"/>
    <p:sldId id="325" r:id="rId99"/>
    <p:sldId id="326" r:id="rId100"/>
    <p:sldId id="327" r:id="rId101"/>
    <p:sldId id="328" r:id="rId102"/>
    <p:sldId id="329" r:id="rId103"/>
    <p:sldId id="330" r:id="rId104"/>
    <p:sldId id="331" r:id="rId105"/>
    <p:sldId id="332" r:id="rId106"/>
    <p:sldId id="333" r:id="rId107"/>
    <p:sldId id="479" r:id="rId108"/>
    <p:sldId id="480" r:id="rId109"/>
    <p:sldId id="481" r:id="rId110"/>
    <p:sldId id="482" r:id="rId111"/>
    <p:sldId id="334" r:id="rId112"/>
    <p:sldId id="335" r:id="rId113"/>
    <p:sldId id="336" r:id="rId114"/>
    <p:sldId id="483" r:id="rId115"/>
    <p:sldId id="476" r:id="rId116"/>
    <p:sldId id="524" r:id="rId117"/>
    <p:sldId id="525" r:id="rId118"/>
    <p:sldId id="526" r:id="rId119"/>
    <p:sldId id="527" r:id="rId120"/>
    <p:sldId id="528" r:id="rId121"/>
    <p:sldId id="529" r:id="rId122"/>
    <p:sldId id="531" r:id="rId123"/>
    <p:sldId id="532" r:id="rId124"/>
    <p:sldId id="533" r:id="rId125"/>
    <p:sldId id="522" r:id="rId126"/>
    <p:sldId id="521" r:id="rId127"/>
    <p:sldId id="534" r:id="rId128"/>
    <p:sldId id="535" r:id="rId129"/>
    <p:sldId id="536" r:id="rId130"/>
    <p:sldId id="537" r:id="rId131"/>
    <p:sldId id="538" r:id="rId132"/>
    <p:sldId id="541" r:id="rId133"/>
    <p:sldId id="542" r:id="rId134"/>
    <p:sldId id="543" r:id="rId135"/>
    <p:sldId id="544" r:id="rId136"/>
    <p:sldId id="545" r:id="rId137"/>
    <p:sldId id="546" r:id="rId138"/>
    <p:sldId id="547" r:id="rId139"/>
    <p:sldId id="548" r:id="rId140"/>
    <p:sldId id="549" r:id="rId141"/>
    <p:sldId id="550" r:id="rId142"/>
    <p:sldId id="551" r:id="rId143"/>
    <p:sldId id="477" r:id="rId144"/>
    <p:sldId id="509" r:id="rId145"/>
    <p:sldId id="553" r:id="rId146"/>
    <p:sldId id="554" r:id="rId147"/>
    <p:sldId id="552" r:id="rId148"/>
    <p:sldId id="510" r:id="rId149"/>
    <p:sldId id="511" r:id="rId150"/>
    <p:sldId id="556" r:id="rId151"/>
    <p:sldId id="555" r:id="rId152"/>
    <p:sldId id="512" r:id="rId153"/>
    <p:sldId id="513" r:id="rId154"/>
    <p:sldId id="514" r:id="rId155"/>
    <p:sldId id="558" r:id="rId156"/>
    <p:sldId id="562" r:id="rId157"/>
    <p:sldId id="564" r:id="rId158"/>
    <p:sldId id="563" r:id="rId159"/>
    <p:sldId id="478" r:id="rId160"/>
    <p:sldId id="570" r:id="rId161"/>
    <p:sldId id="568" r:id="rId162"/>
    <p:sldId id="571" r:id="rId163"/>
    <p:sldId id="569" r:id="rId164"/>
    <p:sldId id="566" r:id="rId165"/>
    <p:sldId id="516" r:id="rId1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00"/>
    <a:srgbClr val="66FF33"/>
    <a:srgbClr val="CC3399"/>
    <a:srgbClr val="CCCC00"/>
    <a:srgbClr val="FF3300"/>
    <a:srgbClr val="FF66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114" autoAdjust="0"/>
    <p:restoredTop sz="94660"/>
  </p:normalViewPr>
  <p:slideViewPr>
    <p:cSldViewPr>
      <p:cViewPr varScale="1">
        <p:scale>
          <a:sx n="133" d="100"/>
          <a:sy n="133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70327-A221-412E-BB24-FA564BE400B8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E010C-3756-4D87-9363-C7A0C6E3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148</a:t>
            </a:fld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150</a:t>
            </a:fld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152</a:t>
            </a:fld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153</a:t>
            </a:fld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002E-8350-4021-A698-659AAFD07828}" type="slidenum">
              <a:rPr lang="en-US" smtClean="0"/>
              <a:pPr/>
              <a:t>154</a:t>
            </a:fld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156</a:t>
            </a:fld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157</a:t>
            </a:fld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158</a:t>
            </a:fld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159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160</a:t>
            </a:fld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163</a:t>
            </a:fld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164</a:t>
            </a:fld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165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EBE1-307F-47BF-A5CE-DCBEA8842A5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10C-3756-4D87-9363-C7A0C6E3D5E3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5" Type="http://schemas.openxmlformats.org/officeDocument/2006/relationships/image" Target="../media/image80.emf"/><Relationship Id="rId4" Type="http://schemas.openxmlformats.org/officeDocument/2006/relationships/image" Target="../media/image71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veobjects.cs.cornell.edu/" TargetMode="Externa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veobjects.cs.cornell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veobjects.cs.cornell.edu/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veobjects.cs.cornell.edu/" TargetMode="Externa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hyperlink" Target="http://liveobjects.cs.cornell.edu/" TargetMode="Externa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veobjects.cs.cornell.edu/" TargetMode="Externa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veobjects.cs.cornell.edu/" TargetMode="Externa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veobjects.cs.cornell.edu/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image" Target="../media/image80.e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905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Distributed Data Flow Language</a:t>
            </a:r>
            <a:br>
              <a:rPr lang="en-US" sz="4800" b="1" dirty="0" smtClean="0"/>
            </a:br>
            <a:r>
              <a:rPr lang="en-US" sz="4800" b="1" dirty="0" smtClean="0"/>
              <a:t>for Multi-Party Protocols</a:t>
            </a:r>
            <a:endParaRPr 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3352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Krzysztof Ostrowski</a:t>
            </a:r>
            <a:r>
              <a:rPr lang="en-US" b="1" baseline="30000" dirty="0" smtClean="0">
                <a:solidFill>
                  <a:schemeClr val="tx1"/>
                </a:solidFill>
              </a:rPr>
              <a:t>†</a:t>
            </a:r>
            <a:r>
              <a:rPr lang="en-US" b="1" dirty="0" smtClean="0">
                <a:solidFill>
                  <a:schemeClr val="tx1"/>
                </a:solidFill>
              </a:rPr>
              <a:t>, Ken Birman</a:t>
            </a:r>
            <a:r>
              <a:rPr lang="en-US" b="1" baseline="30000" dirty="0" smtClean="0">
                <a:solidFill>
                  <a:schemeClr val="tx1"/>
                </a:solidFill>
              </a:rPr>
              <a:t>†</a:t>
            </a:r>
            <a:r>
              <a:rPr lang="en-US" b="1" dirty="0" smtClean="0">
                <a:solidFill>
                  <a:schemeClr val="tx1"/>
                </a:solidFill>
              </a:rPr>
              <a:t>, Danny Dolev</a:t>
            </a:r>
            <a:r>
              <a:rPr lang="en-US" b="1" baseline="30000" dirty="0" smtClean="0">
                <a:solidFill>
                  <a:schemeClr val="tx1"/>
                </a:solidFill>
              </a:rPr>
              <a:t>§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400" b="1" baseline="30000" dirty="0" smtClean="0">
                <a:solidFill>
                  <a:schemeClr val="tx1"/>
                </a:solidFill>
              </a:rPr>
              <a:t>†</a:t>
            </a:r>
            <a:r>
              <a:rPr lang="en-US" sz="2400" dirty="0" smtClean="0">
                <a:solidFill>
                  <a:schemeClr val="tx1"/>
                </a:solidFill>
              </a:rPr>
              <a:t>Cornell University, 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§</a:t>
            </a:r>
            <a:r>
              <a:rPr lang="en-US" sz="2400" dirty="0" smtClean="0">
                <a:solidFill>
                  <a:schemeClr val="tx1"/>
                </a:solidFill>
              </a:rPr>
              <a:t>Hebrew University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krzys|ken</a:t>
            </a:r>
            <a:r>
              <a:rPr lang="en-US" sz="2400" dirty="0" smtClean="0">
                <a:solidFill>
                  <a:schemeClr val="tx1"/>
                </a:solidFill>
              </a:rPr>
              <a:t>}@</a:t>
            </a:r>
            <a:r>
              <a:rPr lang="en-US" sz="2400" dirty="0" err="1" smtClean="0">
                <a:solidFill>
                  <a:schemeClr val="tx1"/>
                </a:solidFill>
              </a:rPr>
              <a:t>cs.cornell.edu</a:t>
            </a:r>
            <a:r>
              <a:rPr lang="en-US" sz="2400" dirty="0" smtClean="0">
                <a:solidFill>
                  <a:schemeClr val="tx1"/>
                </a:solidFill>
              </a:rPr>
              <a:t>, dolev@cs.huji.ac.il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95800" y="990600"/>
            <a:ext cx="2209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91200" y="6019800"/>
            <a:ext cx="2209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90800" y="5867400"/>
            <a:ext cx="2209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9946"/>
            <a:ext cx="9144000" cy="58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803584" cy="580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666491" cy="33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/>
          <p:nvPr/>
        </p:nvGrpSpPr>
        <p:grpSpPr>
          <a:xfrm rot="20728986">
            <a:off x="1845188" y="-836675"/>
            <a:ext cx="1119589" cy="3921247"/>
            <a:chOff x="228600" y="914400"/>
            <a:chExt cx="1119589" cy="392124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914400"/>
              <a:ext cx="1119589" cy="194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895600"/>
              <a:ext cx="1119589" cy="194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0"/>
          <p:cNvGrpSpPr/>
          <p:nvPr/>
        </p:nvGrpSpPr>
        <p:grpSpPr>
          <a:xfrm rot="626769">
            <a:off x="5144898" y="3268424"/>
            <a:ext cx="1106778" cy="3899049"/>
            <a:chOff x="1828800" y="990600"/>
            <a:chExt cx="1106778" cy="389904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990600"/>
              <a:ext cx="1106778" cy="191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2971800"/>
              <a:ext cx="1106778" cy="191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Oval 4"/>
          <p:cNvSpPr/>
          <p:nvPr/>
        </p:nvSpPr>
        <p:spPr>
          <a:xfrm>
            <a:off x="1219200" y="2895600"/>
            <a:ext cx="6705600" cy="3429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276600"/>
            <a:ext cx="92964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7102" y="3337302"/>
            <a:ext cx="5681724" cy="24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11024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3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4531 0.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96595"/>
            <a:ext cx="7875204" cy="522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311"/>
            <a:ext cx="9169967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295400" y="1524000"/>
            <a:ext cx="1371600" cy="2057400"/>
          </a:xfrm>
          <a:prstGeom prst="ellipse">
            <a:avLst/>
          </a:prstGeom>
          <a:noFill/>
          <a:ln w="2540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 rot="4687849">
            <a:off x="2671760" y="2140018"/>
            <a:ext cx="1371600" cy="2057400"/>
          </a:xfrm>
          <a:prstGeom prst="ellipse">
            <a:avLst/>
          </a:prstGeom>
          <a:noFill/>
          <a:ln w="2540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828800" y="3581400"/>
            <a:ext cx="1143000" cy="1371600"/>
          </a:xfrm>
          <a:prstGeom prst="ellipse">
            <a:avLst/>
          </a:prstGeom>
          <a:noFill/>
          <a:ln w="2540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" y="5105400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9946"/>
            <a:ext cx="9144000" cy="58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048000" y="5410200"/>
            <a:ext cx="2971800" cy="1828800"/>
          </a:xfrm>
          <a:prstGeom prst="ellipse">
            <a:avLst/>
          </a:prstGeom>
          <a:noFill/>
          <a:ln w="2540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 rot="20369307">
            <a:off x="5845201" y="4008521"/>
            <a:ext cx="2209800" cy="1143000"/>
          </a:xfrm>
          <a:prstGeom prst="ellipse">
            <a:avLst/>
          </a:prstGeom>
          <a:noFill/>
          <a:ln w="2540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 rot="20369307">
            <a:off x="4947955" y="2290577"/>
            <a:ext cx="2209800" cy="2185233"/>
          </a:xfrm>
          <a:prstGeom prst="ellipse">
            <a:avLst/>
          </a:prstGeom>
          <a:noFill/>
          <a:ln w="2540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 rot="19333999">
            <a:off x="6493257" y="1557733"/>
            <a:ext cx="1175961" cy="855244"/>
          </a:xfrm>
          <a:prstGeom prst="ellipse">
            <a:avLst/>
          </a:prstGeom>
          <a:noFill/>
          <a:ln w="2540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66311"/>
            <a:ext cx="9154734" cy="6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Our Approach:</a:t>
            </a:r>
            <a:br>
              <a:rPr lang="en-US" sz="4800" b="1" dirty="0" smtClean="0"/>
            </a:br>
            <a:r>
              <a:rPr lang="en-US" sz="3600" b="1" dirty="0" smtClean="0"/>
              <a:t>Flows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Objects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Aggregation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Batching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Recursion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667" y="419745"/>
            <a:ext cx="4280333" cy="607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input flow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24200" y="1524000"/>
            <a:ext cx="1905000" cy="1588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471737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output flow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5105400"/>
            <a:ext cx="1828800" cy="1588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00600" y="2819400"/>
            <a:ext cx="4191000" cy="1295400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3124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5791200"/>
            <a:ext cx="2819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667" y="416525"/>
            <a:ext cx="4280333" cy="607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input flow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24200" y="1524000"/>
            <a:ext cx="1905000" cy="1588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471737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output flow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5105400"/>
            <a:ext cx="1828800" cy="1588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00600" y="2819400"/>
            <a:ext cx="4191000" cy="1295400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3124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aggregation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output event</a:t>
            </a:r>
          </a:p>
        </p:txBody>
      </p:sp>
      <p:sp>
        <p:nvSpPr>
          <p:cNvPr id="14" name="Oval 13"/>
          <p:cNvSpPr/>
          <p:nvPr/>
        </p:nvSpPr>
        <p:spPr>
          <a:xfrm>
            <a:off x="6034088" y="4398168"/>
            <a:ext cx="1128712" cy="1143000"/>
          </a:xfrm>
          <a:prstGeom prst="ellipse">
            <a:avLst/>
          </a:prstGeom>
          <a:noFill/>
          <a:ln w="190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71800" y="5181600"/>
            <a:ext cx="3200400" cy="838200"/>
          </a:xfrm>
          <a:prstGeom prst="line">
            <a:avLst/>
          </a:prstGeom>
          <a:ln w="46482" cap="rnd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81000" y="304800"/>
            <a:ext cx="26670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667" y="419745"/>
            <a:ext cx="4280333" cy="607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input flow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24200" y="1524000"/>
            <a:ext cx="1905000" cy="1588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471737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output flow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5105400"/>
            <a:ext cx="1828800" cy="1588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output event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71800" y="5181600"/>
            <a:ext cx="3200400" cy="838200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28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input events</a:t>
            </a:r>
          </a:p>
        </p:txBody>
      </p:sp>
      <p:sp>
        <p:nvSpPr>
          <p:cNvPr id="11" name="Oval 10"/>
          <p:cNvSpPr/>
          <p:nvPr/>
        </p:nvSpPr>
        <p:spPr>
          <a:xfrm>
            <a:off x="5007768" y="1752600"/>
            <a:ext cx="1128712" cy="1143000"/>
          </a:xfrm>
          <a:prstGeom prst="ellipse">
            <a:avLst/>
          </a:prstGeom>
          <a:noFill/>
          <a:ln w="190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27056" y="666752"/>
            <a:ext cx="1128712" cy="1143000"/>
          </a:xfrm>
          <a:prstGeom prst="ellipse">
            <a:avLst/>
          </a:prstGeom>
          <a:noFill/>
          <a:ln w="190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58112" y="1247776"/>
            <a:ext cx="1128712" cy="1143000"/>
          </a:xfrm>
          <a:prstGeom prst="ellipse">
            <a:avLst/>
          </a:prstGeom>
          <a:noFill/>
          <a:ln w="190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36081" y="592931"/>
            <a:ext cx="2571750" cy="1057275"/>
          </a:xfrm>
          <a:custGeom>
            <a:avLst/>
            <a:gdLst>
              <a:gd name="connsiteX0" fmla="*/ 0 w 2571750"/>
              <a:gd name="connsiteY0" fmla="*/ 0 h 1057275"/>
              <a:gd name="connsiteX1" fmla="*/ 692944 w 2571750"/>
              <a:gd name="connsiteY1" fmla="*/ 85725 h 1057275"/>
              <a:gd name="connsiteX2" fmla="*/ 1885950 w 2571750"/>
              <a:gd name="connsiteY2" fmla="*/ 392907 h 1057275"/>
              <a:gd name="connsiteX3" fmla="*/ 2407444 w 2571750"/>
              <a:gd name="connsiteY3" fmla="*/ 664369 h 1057275"/>
              <a:gd name="connsiteX4" fmla="*/ 2571750 w 2571750"/>
              <a:gd name="connsiteY4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1057275">
                <a:moveTo>
                  <a:pt x="0" y="0"/>
                </a:moveTo>
                <a:cubicBezTo>
                  <a:pt x="189309" y="10120"/>
                  <a:pt x="378619" y="20241"/>
                  <a:pt x="692944" y="85725"/>
                </a:cubicBezTo>
                <a:cubicBezTo>
                  <a:pt x="1007269" y="151209"/>
                  <a:pt x="1600200" y="296466"/>
                  <a:pt x="1885950" y="392907"/>
                </a:cubicBezTo>
                <a:cubicBezTo>
                  <a:pt x="2171700" y="489348"/>
                  <a:pt x="2293144" y="553641"/>
                  <a:pt x="2407444" y="664369"/>
                </a:cubicBezTo>
                <a:cubicBezTo>
                  <a:pt x="2521744" y="775097"/>
                  <a:pt x="2571750" y="1057275"/>
                  <a:pt x="2571750" y="1057275"/>
                </a:cubicBezTo>
              </a:path>
            </a:pathLst>
          </a:cu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21794" y="454819"/>
            <a:ext cx="3957637" cy="523875"/>
          </a:xfrm>
          <a:custGeom>
            <a:avLst/>
            <a:gdLst>
              <a:gd name="connsiteX0" fmla="*/ 0 w 3957637"/>
              <a:gd name="connsiteY0" fmla="*/ 73819 h 523875"/>
              <a:gd name="connsiteX1" fmla="*/ 542925 w 3957637"/>
              <a:gd name="connsiteY1" fmla="*/ 16669 h 523875"/>
              <a:gd name="connsiteX2" fmla="*/ 1500187 w 3957637"/>
              <a:gd name="connsiteY2" fmla="*/ 9525 h 523875"/>
              <a:gd name="connsiteX3" fmla="*/ 2364581 w 3957637"/>
              <a:gd name="connsiteY3" fmla="*/ 73819 h 523875"/>
              <a:gd name="connsiteX4" fmla="*/ 3378994 w 3957637"/>
              <a:gd name="connsiteY4" fmla="*/ 266700 h 523875"/>
              <a:gd name="connsiteX5" fmla="*/ 3957637 w 3957637"/>
              <a:gd name="connsiteY5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7637" h="523875">
                <a:moveTo>
                  <a:pt x="0" y="73819"/>
                </a:moveTo>
                <a:cubicBezTo>
                  <a:pt x="146447" y="50602"/>
                  <a:pt x="292894" y="27385"/>
                  <a:pt x="542925" y="16669"/>
                </a:cubicBezTo>
                <a:cubicBezTo>
                  <a:pt x="792956" y="5953"/>
                  <a:pt x="1196578" y="0"/>
                  <a:pt x="1500187" y="9525"/>
                </a:cubicBezTo>
                <a:cubicBezTo>
                  <a:pt x="1803796" y="19050"/>
                  <a:pt x="2051447" y="30957"/>
                  <a:pt x="2364581" y="73819"/>
                </a:cubicBezTo>
                <a:cubicBezTo>
                  <a:pt x="2677715" y="116681"/>
                  <a:pt x="3113485" y="191691"/>
                  <a:pt x="3378994" y="266700"/>
                </a:cubicBezTo>
                <a:cubicBezTo>
                  <a:pt x="3644503" y="341709"/>
                  <a:pt x="3957637" y="523875"/>
                  <a:pt x="3957637" y="523875"/>
                </a:cubicBezTo>
              </a:path>
            </a:pathLst>
          </a:cu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50356" y="109538"/>
            <a:ext cx="5691188" cy="1054893"/>
          </a:xfrm>
          <a:custGeom>
            <a:avLst/>
            <a:gdLst>
              <a:gd name="connsiteX0" fmla="*/ 0 w 5691188"/>
              <a:gd name="connsiteY0" fmla="*/ 369093 h 1054893"/>
              <a:gd name="connsiteX1" fmla="*/ 585788 w 5691188"/>
              <a:gd name="connsiteY1" fmla="*/ 154781 h 1054893"/>
              <a:gd name="connsiteX2" fmla="*/ 1664494 w 5691188"/>
              <a:gd name="connsiteY2" fmla="*/ 61912 h 1054893"/>
              <a:gd name="connsiteX3" fmla="*/ 2557463 w 5691188"/>
              <a:gd name="connsiteY3" fmla="*/ 26193 h 1054893"/>
              <a:gd name="connsiteX4" fmla="*/ 3407569 w 5691188"/>
              <a:gd name="connsiteY4" fmla="*/ 4762 h 1054893"/>
              <a:gd name="connsiteX5" fmla="*/ 4507707 w 5691188"/>
              <a:gd name="connsiteY5" fmla="*/ 54768 h 1054893"/>
              <a:gd name="connsiteX6" fmla="*/ 5229225 w 5691188"/>
              <a:gd name="connsiteY6" fmla="*/ 204787 h 1054893"/>
              <a:gd name="connsiteX7" fmla="*/ 5614988 w 5691188"/>
              <a:gd name="connsiteY7" fmla="*/ 504825 h 1054893"/>
              <a:gd name="connsiteX8" fmla="*/ 5686425 w 5691188"/>
              <a:gd name="connsiteY8" fmla="*/ 819150 h 1054893"/>
              <a:gd name="connsiteX9" fmla="*/ 5629275 w 5691188"/>
              <a:gd name="connsiteY9" fmla="*/ 1054893 h 10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1188" h="1054893">
                <a:moveTo>
                  <a:pt x="0" y="369093"/>
                </a:moveTo>
                <a:cubicBezTo>
                  <a:pt x="154186" y="287535"/>
                  <a:pt x="308372" y="205978"/>
                  <a:pt x="585788" y="154781"/>
                </a:cubicBezTo>
                <a:cubicBezTo>
                  <a:pt x="863204" y="103584"/>
                  <a:pt x="1335882" y="83343"/>
                  <a:pt x="1664494" y="61912"/>
                </a:cubicBezTo>
                <a:cubicBezTo>
                  <a:pt x="1993106" y="40481"/>
                  <a:pt x="2557463" y="26193"/>
                  <a:pt x="2557463" y="26193"/>
                </a:cubicBezTo>
                <a:cubicBezTo>
                  <a:pt x="2847975" y="16668"/>
                  <a:pt x="3082528" y="0"/>
                  <a:pt x="3407569" y="4762"/>
                </a:cubicBezTo>
                <a:cubicBezTo>
                  <a:pt x="3732610" y="9524"/>
                  <a:pt x="4204098" y="21430"/>
                  <a:pt x="4507707" y="54768"/>
                </a:cubicBezTo>
                <a:cubicBezTo>
                  <a:pt x="4811316" y="88106"/>
                  <a:pt x="5044678" y="129778"/>
                  <a:pt x="5229225" y="204787"/>
                </a:cubicBezTo>
                <a:cubicBezTo>
                  <a:pt x="5413772" y="279796"/>
                  <a:pt x="5538788" y="402431"/>
                  <a:pt x="5614988" y="504825"/>
                </a:cubicBezTo>
                <a:cubicBezTo>
                  <a:pt x="5691188" y="607219"/>
                  <a:pt x="5684044" y="727472"/>
                  <a:pt x="5686425" y="819150"/>
                </a:cubicBezTo>
                <a:cubicBezTo>
                  <a:pt x="5688806" y="910828"/>
                  <a:pt x="5629275" y="1054893"/>
                  <a:pt x="5629275" y="1054893"/>
                </a:cubicBezTo>
              </a:path>
            </a:pathLst>
          </a:cu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19" y="304800"/>
            <a:ext cx="8895781" cy="618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rot="20852685">
            <a:off x="2563733" y="2549081"/>
            <a:ext cx="4737008" cy="314061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81200" y="1752600"/>
            <a:ext cx="27432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9946"/>
            <a:ext cx="9144000" cy="58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484" y="2169320"/>
            <a:ext cx="6525604" cy="33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89" y="304801"/>
            <a:ext cx="8956711" cy="618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" y="4551428"/>
            <a:ext cx="6900324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leader election protocol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779984" y="3782616"/>
            <a:ext cx="1316832" cy="4572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3048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2819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667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aggregation 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with “min”</a:t>
            </a:r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19600" y="1828800"/>
            <a:ext cx="1295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" y="4551428"/>
            <a:ext cx="6900324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leader election protocol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aggregation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with “min”</a:t>
            </a:r>
          </a:p>
        </p:txBody>
      </p:sp>
      <p:cxnSp>
        <p:nvCxnSpPr>
          <p:cNvPr id="5" name="Straight Arrow Connector 4"/>
          <p:cNvCxnSpPr>
            <a:endCxn id="4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1779984" y="3782616"/>
            <a:ext cx="1316832" cy="4572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3048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819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667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895600" y="2743200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905000" y="2895600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3124200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" y="4551428"/>
            <a:ext cx="6900324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leader election protocol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aggregation </a:t>
            </a:r>
          </a:p>
          <a:p>
            <a:pPr algn="ctr"/>
            <a:r>
              <a:rPr lang="en-US" sz="3600" b="1" dirty="0" smtClean="0"/>
              <a:t>with “min”</a:t>
            </a:r>
          </a:p>
        </p:txBody>
      </p:sp>
      <p:cxnSp>
        <p:nvCxnSpPr>
          <p:cNvPr id="5" name="Straight Arrow Connector 4"/>
          <p:cNvCxnSpPr>
            <a:endCxn id="4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779984" y="3782616"/>
            <a:ext cx="1316832" cy="457200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0" y="3048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05000" y="2819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800" y="2667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66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" y="4551428"/>
            <a:ext cx="6900324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leader election protocol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aggregation </a:t>
            </a:r>
          </a:p>
          <a:p>
            <a:pPr algn="ctr"/>
            <a:r>
              <a:rPr lang="en-US" sz="3600" b="1" dirty="0" smtClean="0"/>
              <a:t>with “min”</a:t>
            </a:r>
          </a:p>
        </p:txBody>
      </p:sp>
      <p:cxnSp>
        <p:nvCxnSpPr>
          <p:cNvPr id="5" name="Straight Arrow Connector 4"/>
          <p:cNvCxnSpPr>
            <a:endCxn id="4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779984" y="3782616"/>
            <a:ext cx="1316832" cy="457200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0" y="3048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05000" y="2819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800" y="2667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86600" y="2971800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866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flavors of aggregation: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/>
              <a:t>In-order,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Guarded,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Coordinated,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</a:t>
            </a:r>
          </a:p>
        </p:txBody>
      </p:sp>
      <p:sp>
        <p:nvSpPr>
          <p:cNvPr id="4" name="Right Brace 3"/>
          <p:cNvSpPr/>
          <p:nvPr/>
        </p:nvSpPr>
        <p:spPr>
          <a:xfrm rot="3688646">
            <a:off x="3702350" y="1022588"/>
            <a:ext cx="381000" cy="5185087"/>
          </a:xfrm>
          <a:prstGeom prst="rightBrace">
            <a:avLst>
              <a:gd name="adj1" fmla="val 5520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28956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formal, abstract</a:t>
            </a:r>
          </a:p>
          <a:p>
            <a:pPr algn="ctr"/>
            <a:r>
              <a:rPr lang="en-US" sz="3600" b="1" dirty="0" smtClean="0"/>
              <a:t>properties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3733800"/>
            <a:ext cx="25146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48006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can reason</a:t>
            </a:r>
          </a:p>
          <a:p>
            <a:pPr algn="ctr"/>
            <a:r>
              <a:rPr lang="en-US" sz="3600" b="1" dirty="0" smtClean="0"/>
              <a:t>about global</a:t>
            </a:r>
          </a:p>
          <a:p>
            <a:pPr algn="ctr"/>
            <a:r>
              <a:rPr lang="en-US" sz="3600" b="1" dirty="0" smtClean="0"/>
              <a:t>behavior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276600" y="4419600"/>
            <a:ext cx="1066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Separation of Concerns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Separation of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 don’t specify: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values are aggregated </a:t>
            </a:r>
            <a:br>
              <a:rPr lang="en-US" b="1" dirty="0" smtClean="0"/>
            </a:br>
            <a:r>
              <a:rPr lang="en-US" b="1" dirty="0" smtClean="0"/>
              <a:t>(in the network, in a centralized fashion)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Which nodes interact with one-another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protocol is used </a:t>
            </a:r>
            <a:br>
              <a:rPr lang="en-US" b="1" dirty="0" smtClean="0"/>
            </a:br>
            <a:r>
              <a:rPr lang="en-US" b="1" dirty="0" smtClean="0"/>
              <a:t>(token ring, scalable tree, gossip)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Where the aggregated values emerge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When and how often aggregation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Separation of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 don’t specify: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How values are aggregated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(in the network, in a centralized fashion)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Which nodes interact with one-another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What protocol is used 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(token ring, scalable tree, gossip)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Where the aggregated values emerge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When and how often aggregation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Separation of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 don’t specify: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values are aggregated </a:t>
            </a:r>
            <a:br>
              <a:rPr lang="en-US" b="1" dirty="0" smtClean="0"/>
            </a:br>
            <a:r>
              <a:rPr lang="en-US" b="1" dirty="0" smtClean="0"/>
              <a:t>(in the network, in a centralized fashion)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Which nodes interact with one-another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What protocol is used 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(token ring, scalable tree, gossip)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Where the aggregated values emerge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When and how often aggregation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Separation of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 don’t specify: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values are aggregated </a:t>
            </a:r>
            <a:br>
              <a:rPr lang="en-US" b="1" dirty="0" smtClean="0"/>
            </a:br>
            <a:r>
              <a:rPr lang="en-US" b="1" dirty="0" smtClean="0"/>
              <a:t>(in the network, in a centralized fashion)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Which nodes interact with one-another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What protocol is used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(token ring, scalable tree, gossip)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Where the aggregated values emerge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When and how often aggregation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514600"/>
            <a:ext cx="1600200" cy="1600200"/>
          </a:xfrm>
          <a:prstGeom prst="roundRect">
            <a:avLst>
              <a:gd name="adj" fmla="val 383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656" y="951058"/>
            <a:ext cx="5565956" cy="59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1828800" y="3429000"/>
            <a:ext cx="1066800" cy="457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25146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basic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building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block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Separation of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 don’t specify: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values are aggregated </a:t>
            </a:r>
            <a:br>
              <a:rPr lang="en-US" b="1" dirty="0" smtClean="0"/>
            </a:br>
            <a:r>
              <a:rPr lang="en-US" b="1" dirty="0" smtClean="0"/>
              <a:t>(in the network, in a centralized fashion)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Which nodes interact with one-another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protocol is used </a:t>
            </a:r>
            <a:br>
              <a:rPr lang="en-US" b="1" dirty="0" smtClean="0"/>
            </a:br>
            <a:r>
              <a:rPr lang="en-US" b="1" dirty="0" smtClean="0"/>
              <a:t>(token ring, scalable tree, gossip)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Where the aggregated values emerge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When and how often aggregation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Separation of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 don’t specify: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values are aggregated </a:t>
            </a:r>
            <a:br>
              <a:rPr lang="en-US" b="1" dirty="0" smtClean="0"/>
            </a:br>
            <a:r>
              <a:rPr lang="en-US" b="1" dirty="0" smtClean="0"/>
              <a:t>(in the network, in a centralized fashion)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Which nodes interact with one-another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protocol is used </a:t>
            </a:r>
            <a:br>
              <a:rPr lang="en-US" b="1" dirty="0" smtClean="0"/>
            </a:br>
            <a:r>
              <a:rPr lang="en-US" b="1" dirty="0" smtClean="0"/>
              <a:t>(token ring, scalable tree, gossip)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Where the aggregated values emerge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When and how often aggregation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6858000"/>
            <a:ext cx="184217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{1..3,5..6}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10000" y="6858000"/>
            <a:ext cx="15087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{2..4, 6}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68580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27597E-7 L -0.00069 -0.375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27597E-7 L 0.00087 -0.375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6715E-6 L -2.77778E-7 -0.37751 " pathEditMode="relative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676400" y="2943306"/>
            <a:ext cx="1828800" cy="83820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895600"/>
            <a:ext cx="228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52600" y="1447800"/>
            <a:ext cx="1447800" cy="609600"/>
          </a:xfrm>
          <a:prstGeom prst="roundRect">
            <a:avLst>
              <a:gd name="adj" fmla="val 4715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4267200"/>
            <a:ext cx="184217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{1..3,5..6}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10000" y="4267200"/>
            <a:ext cx="15087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{2..4, 6}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42672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523999" y="2286001"/>
            <a:ext cx="914402" cy="3048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1447800"/>
            <a:ext cx="1156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token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638800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leader node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5663E-6 L 0.20833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4502" y="2943306"/>
            <a:ext cx="1828800" cy="83820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52600" y="1447800"/>
            <a:ext cx="1447800" cy="609600"/>
          </a:xfrm>
          <a:prstGeom prst="roundRect">
            <a:avLst>
              <a:gd name="adj" fmla="val 4715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4267200"/>
            <a:ext cx="184217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{1..3,5..6}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10000" y="4267200"/>
            <a:ext cx="15087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{2..4, 6}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42672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523999" y="2286001"/>
            <a:ext cx="914402" cy="3048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1447800"/>
            <a:ext cx="1156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token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66736E-7 L -0.05 -0.1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/>
          <p:nvPr/>
        </p:nvGrpSpPr>
        <p:grpSpPr>
          <a:xfrm>
            <a:off x="228600" y="2943306"/>
            <a:ext cx="1844702" cy="838200"/>
            <a:chOff x="228600" y="2943306"/>
            <a:chExt cx="1844702" cy="838200"/>
          </a:xfrm>
        </p:grpSpPr>
        <p:sp>
          <p:nvSpPr>
            <p:cNvPr id="12" name="Rectangle 11"/>
            <p:cNvSpPr/>
            <p:nvPr/>
          </p:nvSpPr>
          <p:spPr>
            <a:xfrm>
              <a:off x="244502" y="2943306"/>
              <a:ext cx="1828800" cy="838200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3048000"/>
              <a:ext cx="1842171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{1..3,5..6}</a:t>
              </a:r>
              <a:endParaRPr lang="en-US" sz="3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0" y="4267200"/>
            <a:ext cx="15087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{2..4, 6}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42672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5663E-6 L 0.32413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/>
          <p:nvPr/>
        </p:nvGrpSpPr>
        <p:grpSpPr>
          <a:xfrm>
            <a:off x="3200400" y="2943306"/>
            <a:ext cx="1844702" cy="838200"/>
            <a:chOff x="228600" y="2943306"/>
            <a:chExt cx="1844702" cy="838200"/>
          </a:xfrm>
        </p:grpSpPr>
        <p:sp>
          <p:nvSpPr>
            <p:cNvPr id="12" name="Rectangle 11"/>
            <p:cNvSpPr/>
            <p:nvPr/>
          </p:nvSpPr>
          <p:spPr>
            <a:xfrm>
              <a:off x="244502" y="2943306"/>
              <a:ext cx="1828800" cy="838200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3048000"/>
              <a:ext cx="1842171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{1..3,5..6}</a:t>
              </a:r>
              <a:endParaRPr lang="en-US" sz="3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0" y="4267200"/>
            <a:ext cx="15087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{2..4, 6}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42672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66736E-7 L -0.05 -0.09993 " pathEditMode="relative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105400" y="3276600"/>
            <a:ext cx="838200" cy="609600"/>
          </a:xfrm>
          <a:prstGeom prst="roundRect">
            <a:avLst>
              <a:gd name="adj" fmla="val 4715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216302" y="2943306"/>
            <a:ext cx="1828800" cy="83820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3048000"/>
            <a:ext cx="184217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{1..3,5..6}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505200" y="3581400"/>
            <a:ext cx="150874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{2..4, 6}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42672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181600" y="3124200"/>
            <a:ext cx="657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cs typeface="Calibri"/>
                <a:sym typeface="Symbol"/>
              </a:rPr>
              <a:t>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5200" y="2362200"/>
            <a:ext cx="1828800" cy="609600"/>
          </a:xfrm>
          <a:prstGeom prst="roundRect">
            <a:avLst>
              <a:gd name="adj" fmla="val 4715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2362200"/>
            <a:ext cx="1671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intersect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3216302" y="2943306"/>
            <a:ext cx="1828800" cy="838200"/>
            <a:chOff x="3216302" y="2943306"/>
            <a:chExt cx="1828800" cy="838200"/>
          </a:xfrm>
        </p:grpSpPr>
        <p:sp>
          <p:nvSpPr>
            <p:cNvPr id="12" name="Rectangle 11"/>
            <p:cNvSpPr/>
            <p:nvPr/>
          </p:nvSpPr>
          <p:spPr>
            <a:xfrm>
              <a:off x="3216302" y="2943306"/>
              <a:ext cx="1828800" cy="838200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0" y="3048000"/>
              <a:ext cx="1508746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{2..3, 6}</a:t>
              </a:r>
              <a:endParaRPr lang="en-US" sz="3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010400" y="42672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5663E-6 L 0.33159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0" y="1752600"/>
            <a:ext cx="27432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656" y="951058"/>
            <a:ext cx="5565956" cy="59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1828800" y="3429000"/>
            <a:ext cx="10668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25146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basic</a:t>
            </a:r>
          </a:p>
          <a:p>
            <a:pPr algn="ctr"/>
            <a:r>
              <a:rPr lang="en-US" sz="3200" b="1" dirty="0" smtClean="0"/>
              <a:t>building</a:t>
            </a:r>
          </a:p>
          <a:p>
            <a:pPr algn="ctr"/>
            <a:r>
              <a:rPr lang="en-US" sz="3200" b="1" dirty="0" smtClean="0"/>
              <a:t>block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6172200" y="2932045"/>
            <a:ext cx="1828800" cy="838200"/>
            <a:chOff x="3216302" y="2943306"/>
            <a:chExt cx="1828800" cy="838200"/>
          </a:xfrm>
        </p:grpSpPr>
        <p:sp>
          <p:nvSpPr>
            <p:cNvPr id="12" name="Rectangle 11"/>
            <p:cNvSpPr/>
            <p:nvPr/>
          </p:nvSpPr>
          <p:spPr>
            <a:xfrm>
              <a:off x="3216302" y="2943306"/>
              <a:ext cx="1828800" cy="838200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0" y="3048000"/>
              <a:ext cx="1508746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{2..3, 6}</a:t>
              </a:r>
              <a:endParaRPr lang="en-US" sz="3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010400" y="4267200"/>
            <a:ext cx="110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66736E-7 L -0.05 -0.09993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001000" y="3352800"/>
            <a:ext cx="685800" cy="609600"/>
          </a:xfrm>
          <a:prstGeom prst="roundRect">
            <a:avLst>
              <a:gd name="adj" fmla="val 4715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172200" y="2932045"/>
            <a:ext cx="1828800" cy="83820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84898" y="3036739"/>
            <a:ext cx="150874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{2..3, 6}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3581400"/>
            <a:ext cx="110158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{1..6}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001000" y="3200400"/>
            <a:ext cx="657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cs typeface="Calibri"/>
                <a:sym typeface="Symbol"/>
              </a:rPr>
              <a:t>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2438400"/>
            <a:ext cx="1828800" cy="609600"/>
          </a:xfrm>
          <a:prstGeom prst="roundRect">
            <a:avLst>
              <a:gd name="adj" fmla="val 4715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438400"/>
            <a:ext cx="1671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intersect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Aggregation with a Token Ring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9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5"/>
          <p:cNvGrpSpPr/>
          <p:nvPr/>
        </p:nvGrpSpPr>
        <p:grpSpPr>
          <a:xfrm>
            <a:off x="6172200" y="2932045"/>
            <a:ext cx="1828800" cy="838200"/>
            <a:chOff x="6172200" y="2932045"/>
            <a:chExt cx="1828800" cy="838200"/>
          </a:xfrm>
        </p:grpSpPr>
        <p:sp>
          <p:nvSpPr>
            <p:cNvPr id="12" name="Rectangle 11"/>
            <p:cNvSpPr/>
            <p:nvPr/>
          </p:nvSpPr>
          <p:spPr>
            <a:xfrm>
              <a:off x="6172200" y="2932045"/>
              <a:ext cx="1828800" cy="838200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4898" y="3036739"/>
              <a:ext cx="1508746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{2..3, 6}</a:t>
              </a:r>
              <a:endParaRPr lang="en-US" sz="3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84898" y="3040049"/>
            <a:ext cx="15087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{2..3, 6}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026 -0.574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0.36667 0.00023 " pathEditMode="relative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833 0.01134 L -0.63333 0.01134 " pathEditMode="relative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906 0.01412 L -0.63906 -0.5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33 0.01134 L -0.3 0.01134 " pathEditMode="relative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73 0.01412 L -0.30573 -0.5747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Our Approach:</a:t>
            </a:r>
            <a:br>
              <a:rPr lang="en-US" sz="4800" b="1" dirty="0" smtClean="0"/>
            </a:br>
            <a:r>
              <a:rPr lang="en-US" sz="3600" b="1" dirty="0" smtClean="0"/>
              <a:t>Flows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Objects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Aggregation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Batching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Recursion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76200" y="4495800"/>
            <a:ext cx="8991600" cy="609600"/>
          </a:xfrm>
          <a:prstGeom prst="roundRect">
            <a:avLst/>
          </a:prstGeom>
          <a:noFill/>
          <a:ln w="1905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76200" y="5693568"/>
            <a:ext cx="8991600" cy="609600"/>
          </a:xfrm>
          <a:prstGeom prst="roundRect">
            <a:avLst/>
          </a:prstGeom>
          <a:noFill/>
          <a:ln w="1905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296400" y="1066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1200" y="1066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0" y="1066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10800" y="1066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5600" y="1066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20400" y="1066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96400" y="1447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1200" y="1447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0" y="1447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10800" y="1447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15600" y="1447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0400" y="1447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96400" y="1828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01200" y="1828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0" y="1828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10800" y="1828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5600" y="1828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20400" y="1828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25200" y="1066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125200" y="1447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25200" y="1828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C -0.08628 -0.00417 -0.17257 -0.00834 -0.27638 -0.01019 C -0.3802 -0.01204 -0.54982 -0.02709 -0.62257 -0.01135 C -0.69531 0.00439 -0.69878 0.04212 -0.71319 0.08425 C -0.72777 0.12638 -0.71284 0.18981 -0.71024 0.24143 C -0.70798 0.29305 -0.69166 0.35046 -0.69913 0.39351 C -0.70625 0.43657 -0.70538 0.47939 -0.75364 0.50046 C -0.80191 0.52152 -0.89531 0.52036 -0.98854 0.51944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C -0.12326 -0.00718 -0.24635 -0.01435 -0.34618 -0.0176 C -0.44618 -0.02084 -0.53976 -0.02454 -0.59896 -0.01898 C -0.65833 -0.01343 -0.67882 -0.00787 -0.70278 0.0162 C -0.72674 0.04028 -0.73611 0.08379 -0.74254 0.12569 C -0.74896 0.16759 -0.74271 0.22291 -0.74149 0.26782 C -0.74028 0.31273 -0.72708 0.35694 -0.7349 0.3949 C -0.74271 0.43287 -0.74809 0.4743 -0.78854 0.4956 C -0.82899 0.5169 -0.95295 0.52291 -0.97726 0.52291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-0.05972 -0.00046 -0.11927 -0.00092 -0.18299 -0.00139 C -0.2467 -0.00185 -0.30538 -0.00023 -0.38212 -0.00255 C -0.45886 -0.00486 -0.58247 -0.02083 -0.64341 -0.01505 C -0.70434 -0.00926 -0.72587 0.01181 -0.74809 0.03264 C -0.77032 0.05347 -0.7717 0.07662 -0.77639 0.10949 C -0.78108 0.14236 -0.77726 0.18982 -0.77639 0.23009 C -0.77552 0.27014 -0.76945 0.31111 -0.77084 0.35093 C -0.77222 0.39074 -0.77188 0.4412 -0.7849 0.46921 C -0.79792 0.49699 -0.81979 0.50972 -0.84913 0.51945 C -0.87847 0.52917 -0.94236 0.52685 -0.96129 0.52824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92593E-6 C -0.05816 -5.92593E-6 -0.11649 0.00023 -0.17326 -0.0014 C -0.23003 -0.00302 -0.2849 -0.00649 -0.34028 -0.01019 C -0.39566 -0.0139 -0.45677 -0.0213 -0.50538 -0.02408 C -0.55399 -0.02686 -0.58594 -0.03427 -0.63177 -0.0264 C -0.6776 -0.01852 -0.75017 -0.00255 -0.7809 0.02384 C -0.81163 0.05023 -0.81233 0.0956 -0.81667 0.13194 C -0.82101 0.16828 -0.80885 0.21018 -0.80729 0.24259 C -0.80573 0.27499 -0.80799 0.29444 -0.80729 0.32685 C -0.8066 0.35925 -0.80399 0.40023 -0.80347 0.43773 C -0.80295 0.47523 -0.80451 0.51365 -0.80451 0.55208 C -0.80451 0.5905 -0.80347 0.63472 -0.80347 0.66898 C -0.80347 0.70323 -0.80347 0.73472 -0.80451 0.75717 C -0.80556 0.77962 -0.80781 0.79166 -0.81007 0.8037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0741E-7 C -0.09133 0.00023 -0.18247 0.00069 -0.25279 -7.40741E-7 C -0.3231 -0.0007 -0.36615 -0.00093 -0.42171 -0.00371 C -0.47727 -0.00648 -0.53577 -0.01412 -0.58577 -0.01621 C -0.63577 -0.01829 -0.68299 -0.02454 -0.72171 -0.01621 C -0.76042 -0.00787 -0.79602 0.00092 -0.81789 0.03403 C -0.83977 0.06713 -0.84983 0.13495 -0.85279 0.18241 C -0.85574 0.22986 -0.83647 0.26829 -0.83577 0.31829 C -0.83508 0.36829 -0.82588 0.44722 -0.84897 0.48194 C -0.87206 0.51667 -0.92327 0.52176 -0.97449 0.52708 " pathEditMode="relative" ptsTypes="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03704E-6 C -0.0698 -7.03704E-6 -0.13941 0.00023 -0.25087 -0.0051 C -0.36233 -0.01042 -0.57084 -0.03403 -0.66875 -0.03149 C -0.76667 -0.02894 -0.80261 -0.01389 -0.83855 0.01018 C -0.87448 0.03425 -0.87726 0.07361 -0.88386 0.11319 C -0.89046 0.15277 -0.87969 0.19675 -0.8783 0.24791 C -0.87691 0.29907 -0.86476 0.37592 -0.87535 0.42013 C -0.88594 0.46435 -0.92882 0.49606 -0.9415 0.51319 C -0.95417 0.53032 -0.95261 0.52685 -0.95087 0.52337 " pathEditMode="relative" ptsTypes="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7.40741E-7 C -0.09045 0.00069 -0.18073 0.00162 -0.27413 -7.40741E-7 C -0.36754 -0.00162 -0.47778 -0.00533 -0.56007 -0.00996 C -0.64236 -0.01458 -0.7132 -0.03472 -0.76754 -0.02755 C -0.82188 -0.02037 -0.8625 0.00069 -0.88646 0.03287 C -0.91042 0.06504 -0.90729 0.12592 -0.91094 0.1662 C -0.91458 0.20648 -0.90955 0.22616 -0.90816 0.2743 C -0.90677 0.32245 -0.90382 0.38819 -0.90243 0.45532 C -0.90104 0.52245 -0.88472 0.62014 -0.89965 0.67685 C -0.91458 0.73356 -0.9533 0.76435 -0.99202 0.79514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14815E-6 C -0.03975 -0.00347 -0.07951 -0.00671 -0.13298 -0.01388 C -0.18645 -0.02106 -0.27899 -0.04513 -0.32066 -0.04282 C -0.36232 -0.0405 -0.37118 -0.02569 -0.38298 8.14815E-6 C -0.39479 0.0257 -0.39097 0.05417 -0.39149 0.11204 C -0.39201 0.16991 -0.38698 0.26876 -0.38663 0.34723 C -0.38628 0.4257 -0.38073 0.51783 -0.38958 0.58241 C -0.39843 0.647 -0.41909 0.69075 -0.43958 0.7345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7.40741E-7 C -0.04705 -0.00509 -0.0941 -0.01018 -0.14445 -0.01759 C -0.1948 -0.025 -0.25712 -0.04236 -0.30192 -0.04421 C -0.34671 -0.04606 -0.39306 -0.05439 -0.4132 -0.02893 C -0.43334 -0.00347 -0.42136 0.05556 -0.42275 0.10811 C -0.42414 0.16065 -0.41754 0.23125 -0.42171 0.28681 C -0.42587 0.34237 -0.40469 0.41181 -0.4481 0.44144 C -0.4915 0.47107 -0.64289 0.46042 -0.68212 0.46412 " pathEditMode="relative" ptsTypes="aaa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C -0.03715 -0.00648 -0.07431 -0.01296 -0.11701 -0.02013 C -0.15972 -0.02731 -0.21389 -0.03726 -0.2566 -0.04282 C -0.29931 -0.04838 -0.34045 -0.05949 -0.37361 -0.05416 C -0.40677 -0.04884 -0.4434 -0.03842 -0.45573 -0.01018 C -0.46806 0.01806 -0.44896 0.06135 -0.44809 0.11574 C -0.44722 0.17014 -0.44358 0.26158 -0.45 0.31574 C -0.45642 0.36991 -0.45191 0.41737 -0.48681 0.44121 C -0.5217 0.46551 -0.59063 0.46274 -0.65955 0.46019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69 C -0.06979 -0.00671 -0.1401 -0.0125 -0.19566 -0.01944 C -0.25121 -0.02639 -0.28958 -0.03865 -0.33246 -0.04213 C -0.37534 -0.0456 -0.42812 -0.07268 -0.45312 -0.04097 C -0.47812 -0.00926 -0.47743 0.08519 -0.48246 0.14769 C -0.4875 0.21019 -0.47986 0.2838 -0.48333 0.33403 C -0.4868 0.38426 -0.47812 0.42871 -0.50312 0.44977 C -0.52812 0.47084 -0.58073 0.46528 -0.63333 0.45973 " pathEditMode="relative" ptsTypes="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55556E-6 C -0.06442 -0.00323 -0.12883 -0.00647 -0.18577 -0.01388 C -0.24272 -0.02129 -0.29393 -0.04189 -0.3415 -0.04421 C -0.38907 -0.04652 -0.44167 -0.04837 -0.47171 -0.02777 C -0.50174 -0.00717 -0.51459 0.02686 -0.52171 0.07917 C -0.52883 0.13149 -0.51685 0.21135 -0.51407 0.28658 C -0.51129 0.36181 -0.50383 0.45533 -0.5047 0.53079 C -0.50556 0.60603 -0.51806 0.70417 -0.5198 0.7382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14815E-6 C -0.07986 -0.01041 -0.15955 -0.0206 -0.23212 -0.02754 C -0.30469 -0.03449 -0.38177 -0.04953 -0.43577 -0.04143 C -0.48976 -0.03333 -0.53663 -0.01967 -0.55573 0.02153 C -0.57483 0.06274 -0.5533 0.1507 -0.55 0.20626 C -0.5467 0.26181 -0.53195 0.31713 -0.53577 0.35487 C -0.53959 0.3926 -0.55417 0.41505 -0.57257 0.43264 C -0.59097 0.45024 -0.61858 0.45533 -0.64618 0.46042 " pathEditMode="relative" ptsTypes="aaaaa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44444E-6 C -0.09496 -0.00787 -0.18992 -0.01551 -0.26232 -0.0213 C -0.33471 -0.02708 -0.38853 -0.03218 -0.43489 -0.03519 C -0.48124 -0.0382 -0.51544 -0.06389 -0.54062 -0.03889 C -0.56579 -0.01389 -0.58055 0.06713 -0.58593 0.11458 C -0.59131 0.16204 -0.57447 0.20301 -0.57273 0.24653 C -0.571 0.29005 -0.57517 0.33495 -0.57551 0.37616 C -0.57586 0.41736 -0.56648 0.44236 -0.57464 0.49444 C -0.5828 0.54653 -0.60294 0.64977 -0.62464 0.68935 C -0.64635 0.72893 -0.67551 0.73055 -0.70468 0.73217 " pathEditMode="relative" ptsTypes="aaaaaaaa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33333E-6 C -0.01753 -0.01042 -0.03489 -0.02084 -0.05 -0.0176 C -0.0651 -0.01436 -0.08385 0.00046 -0.09045 0.01898 C -0.09705 0.0375 -0.09323 0.06875 -0.08958 0.09305 C -0.08593 0.11736 -0.07448 0.13773 -0.06875 0.16481 C -0.06302 0.19189 -0.05642 0.22546 -0.05555 0.25532 C -0.05468 0.28518 -0.05555 0.31851 -0.06319 0.34351 C -0.07083 0.36851 -0.05659 0.39421 -0.10086 0.40509 C -0.14514 0.41597 -0.23715 0.41226 -0.32916 0.40879 " pathEditMode="relative" ptsTypes="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-0.03837 -0.01666 -0.07674 -0.0331 -0.09809 -0.01898 C -0.11945 -0.00486 -0.12813 0.04838 -0.1283 0.08426 C -0.12847 0.12014 -0.10573 0.16111 -0.09896 0.1963 C -0.09219 0.23148 -0.08854 0.27014 -0.08767 0.2956 C -0.08681 0.32107 -0.08802 0.33009 -0.0934 0.34838 C -0.09879 0.36667 -0.10365 0.39283 -0.11979 0.40509 C -0.13594 0.41736 -0.15799 0.42431 -0.19063 0.42269 C -0.22326 0.42107 -0.26927 0.40787 -0.31511 0.39491 " pathEditMode="relative" ptsTypes="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-0.01163 -0.01412 -0.02309 -0.02825 -0.03959 -0.03403 C -0.05608 -0.03982 -0.08125 -0.03473 -0.09896 -0.03403 C -0.11667 -0.03334 -0.13455 -0.03797 -0.14618 -0.0301 C -0.15781 -0.02223 -0.16511 -0.00649 -0.16893 0.01388 C -0.17275 0.03425 -0.17413 0.07199 -0.16893 0.09189 C -0.16372 0.1118 -0.14636 0.11898 -0.13768 0.13333 C -0.129 0.14768 -0.1217 0.16018 -0.11702 0.1787 C -0.11233 0.19722 -0.11042 0.22222 -0.10938 0.24398 C -0.10834 0.26574 -0.1092 0.28935 -0.11042 0.30949 C -0.11163 0.32963 -0.11025 0.35023 -0.11702 0.36481 C -0.12379 0.37939 -0.13594 0.39004 -0.15087 0.39745 C -0.1658 0.40486 -0.18959 0.40902 -0.2066 0.40879 C -0.22361 0.40856 -0.23733 0.39861 -0.25278 0.39629 C -0.26823 0.39398 -0.28368 0.39444 -0.29896 0.3949 " pathEditMode="relative" ptsTypes="aaaaaaaaaaaaa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C -0.01614 -0.00602 -0.03229 -0.01181 -0.05173 -0.01644 C -0.07118 -0.02107 -0.09461 -0.02616 -0.11684 -0.02755 C -0.13906 -0.02894 -0.16701 -0.03634 -0.18489 -0.02523 C -0.20277 -0.01412 -0.22031 0.01528 -0.22448 0.03912 C -0.22864 0.06296 -0.21961 0.09815 -0.21024 0.11829 C -0.20086 0.13843 -0.17951 0.14282 -0.16788 0.15972 C -0.15625 0.17662 -0.14531 0.19954 -0.14045 0.22014 C -0.13559 0.24074 -0.13784 0.26227 -0.13854 0.2831 C -0.13923 0.30393 -0.13784 0.32616 -0.14427 0.34468 C -0.15069 0.36319 -0.16319 0.38218 -0.17725 0.39375 C -0.19132 0.40532 -0.2125 0.41065 -0.22916 0.41389 C -0.24583 0.41713 -0.26163 0.41551 -0.27725 0.41389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07407E-6 C -0.01737 -0.01041 -0.03473 -0.0206 -0.0566 -0.025 C -0.07848 -0.0294 -0.10643 -0.02569 -0.13126 -0.02639 C -0.15608 -0.02708 -0.18247 -0.03472 -0.20574 -0.02893 C -0.229 -0.02315 -0.25903 -0.00648 -0.27084 0.0088 C -0.28265 0.02408 -0.27726 0.04537 -0.2764 0.06297 C -0.27553 0.08056 -0.27396 0.09908 -0.26511 0.11459 C -0.25626 0.1301 -0.24028 0.13704 -0.22362 0.15602 C -0.20695 0.175 -0.17483 0.20139 -0.16511 0.22894 C -0.15539 0.25648 -0.16025 0.2963 -0.16511 0.32199 C -0.16997 0.34769 -0.17865 0.36736 -0.19445 0.38241 C -0.21025 0.39746 -0.23542 0.4051 -0.26042 0.41273 " pathEditMode="relative" ptsTypes="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-0.01615 -0.00509 -0.03212 -0.01019 -0.05938 -0.01644 C -0.08663 -0.02269 -0.1309 -0.03472 -0.16406 -0.03796 C -0.19722 -0.04121 -0.23038 -0.04445 -0.25851 -0.03658 C -0.28663 -0.02871 -0.31962 -0.00996 -0.33299 0.00879 C -0.34636 0.02754 -0.34184 0.05694 -0.33854 0.07662 C -0.33525 0.09629 -0.32379 0.11389 -0.3132 0.12685 C -0.30261 0.13981 -0.28993 0.14236 -0.27535 0.15463 C -0.26077 0.1669 -0.23577 0.1794 -0.22535 0.20116 C -0.21493 0.22291 -0.21025 0.25116 -0.2132 0.28541 C -0.21615 0.31967 -0.22986 0.36296 -0.2434 0.40625 " pathEditMode="relative" ptsTypes="aaaaaaaaa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7 C -0.02378 -0.00741 -0.04756 -0.01458 -0.07083 -0.01875 C -0.09409 -0.02292 -0.10694 -0.02222 -0.13958 -0.02523 C -0.17222 -0.02824 -0.23333 -0.03634 -0.26701 -0.03657 C -0.30069 -0.03681 -0.321 -0.03449 -0.34149 -0.02639 C -0.36197 -0.01829 -0.3802 -0.00394 -0.38958 0.0125 C -0.39895 0.02893 -0.40156 0.05301 -0.39808 0.07176 C -0.39461 0.09051 -0.38038 0.11204 -0.36892 0.12569 C -0.35746 0.13935 -0.34548 0.14051 -0.32933 0.15347 C -0.31319 0.16643 -0.28558 0.18055 -0.2717 0.2037 C -0.25781 0.22685 -0.24982 0.24861 -0.24617 0.2919 C -0.24253 0.33518 -0.24774 0.41389 -0.24999 0.46296 C -0.25225 0.51204 -0.24704 0.55046 -0.25937 0.58611 C -0.2717 0.62176 -0.29808 0.6493 -0.32447 0.67685 " pathEditMode="relative" ptsTypes="aaaaaaaaaaaa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xplosion 1 35"/>
          <p:cNvSpPr/>
          <p:nvPr/>
        </p:nvSpPr>
        <p:spPr>
          <a:xfrm>
            <a:off x="7772400" y="6248400"/>
            <a:ext cx="914400" cy="6096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5486400" y="6248400"/>
            <a:ext cx="914400" cy="6096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4800600" y="6248400"/>
            <a:ext cx="914400" cy="6096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4191000" y="6248400"/>
            <a:ext cx="914400" cy="6096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2514600" y="6248400"/>
            <a:ext cx="914400" cy="6096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752600" y="6248400"/>
            <a:ext cx="914400" cy="6096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64770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64770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0" y="6400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6400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6400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29600" y="6400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33478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DROPPED: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200" y="4495800"/>
            <a:ext cx="8991600" cy="609600"/>
          </a:xfrm>
          <a:prstGeom prst="roundRect">
            <a:avLst/>
          </a:prstGeom>
          <a:noFill/>
          <a:ln w="1905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90800" y="5867400"/>
            <a:ext cx="2209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91200" y="6019800"/>
            <a:ext cx="2209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95800" y="990600"/>
            <a:ext cx="2209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656" y="951058"/>
            <a:ext cx="5565956" cy="59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1828800" y="3429000"/>
            <a:ext cx="10668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25146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basic</a:t>
            </a:r>
          </a:p>
          <a:p>
            <a:pPr algn="ctr"/>
            <a:r>
              <a:rPr lang="en-US" sz="3200" b="1" dirty="0" smtClean="0"/>
              <a:t>building</a:t>
            </a:r>
          </a:p>
          <a:p>
            <a:pPr algn="ctr"/>
            <a:r>
              <a:rPr lang="en-US" sz="3200" b="1" dirty="0" smtClean="0"/>
              <a:t>block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" y="5693568"/>
            <a:ext cx="8991600" cy="609600"/>
          </a:xfrm>
          <a:prstGeom prst="roundRect">
            <a:avLst/>
          </a:prstGeom>
          <a:noFill/>
          <a:ln w="1905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9" name="Oval Callout 38"/>
          <p:cNvSpPr/>
          <p:nvPr/>
        </p:nvSpPr>
        <p:spPr>
          <a:xfrm rot="5749105">
            <a:off x="1514728" y="4614229"/>
            <a:ext cx="1517560" cy="277321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557402">
            <a:off x="943882" y="5700641"/>
            <a:ext cx="270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Rec</a:t>
            </a:r>
            <a:r>
              <a:rPr lang="en-US" sz="3200" b="1" dirty="0" smtClean="0"/>
              <a:t>({1..3,5..6})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9" name="Oval Callout 38"/>
          <p:cNvSpPr/>
          <p:nvPr/>
        </p:nvSpPr>
        <p:spPr>
          <a:xfrm rot="5749105">
            <a:off x="1514728" y="4614229"/>
            <a:ext cx="1517560" cy="2773218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557402">
            <a:off x="943882" y="5700641"/>
            <a:ext cx="270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Rec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({1..3,5..6})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 rot="5749105">
            <a:off x="4493126" y="4680628"/>
            <a:ext cx="1517560" cy="2625443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557402">
            <a:off x="4162266" y="5703506"/>
            <a:ext cx="240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Rec</a:t>
            </a:r>
            <a:r>
              <a:rPr lang="en-US" sz="3200" b="1" dirty="0" smtClean="0"/>
              <a:t>({2..4, 6})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9" name="Oval Callout 38"/>
          <p:cNvSpPr/>
          <p:nvPr/>
        </p:nvSpPr>
        <p:spPr>
          <a:xfrm rot="5749105">
            <a:off x="1514728" y="4614229"/>
            <a:ext cx="1517560" cy="2773218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557402">
            <a:off x="943882" y="5700641"/>
            <a:ext cx="270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Rec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({1..3,5..6})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 rot="5749105">
            <a:off x="4451575" y="4718160"/>
            <a:ext cx="1517560" cy="254191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557402">
            <a:off x="4070037" y="5676591"/>
            <a:ext cx="240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Rec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({2..4, 6})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 rot="5749105">
            <a:off x="7279305" y="4825530"/>
            <a:ext cx="1517560" cy="22177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557402">
            <a:off x="6967805" y="5573708"/>
            <a:ext cx="207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Rec</a:t>
            </a:r>
            <a:r>
              <a:rPr lang="en-US" sz="3200" b="1" dirty="0" smtClean="0"/>
              <a:t>({1.. 6})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smtClean="0"/>
              <a:t>Batched Processing with Sets</a:t>
            </a:r>
            <a:endParaRPr lang="en-US" sz="4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7480"/>
            <a:ext cx="2819400" cy="49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775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463" y="1371600"/>
            <a:ext cx="2826137" cy="49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53260" y="2146099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646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060" y="2159514"/>
            <a:ext cx="118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node z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46482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86899" y="4495800"/>
            <a:ext cx="8260061" cy="1583993"/>
            <a:chOff x="886899" y="5175625"/>
            <a:chExt cx="8260061" cy="1583993"/>
          </a:xfrm>
        </p:grpSpPr>
        <p:sp>
          <p:nvSpPr>
            <p:cNvPr id="39" name="Oval Callout 38"/>
            <p:cNvSpPr/>
            <p:nvPr/>
          </p:nvSpPr>
          <p:spPr>
            <a:xfrm rot="5749105">
              <a:off x="1514728" y="4614229"/>
              <a:ext cx="1517560" cy="2773218"/>
            </a:xfrm>
            <a:prstGeom prst="wedgeEllipse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557402">
              <a:off x="943882" y="5700641"/>
              <a:ext cx="27017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Rec</a:t>
              </a:r>
              <a:r>
                <a:rPr lang="en-US" sz="3200" b="1" dirty="0" smtClean="0"/>
                <a:t>({1..3,5..6})</a:t>
              </a:r>
              <a:endParaRPr lang="en-US" sz="3200" b="1" dirty="0"/>
            </a:p>
          </p:txBody>
        </p:sp>
        <p:sp>
          <p:nvSpPr>
            <p:cNvPr id="29" name="Oval Callout 28"/>
            <p:cNvSpPr/>
            <p:nvPr/>
          </p:nvSpPr>
          <p:spPr>
            <a:xfrm rot="5749105">
              <a:off x="4451575" y="4718160"/>
              <a:ext cx="1517560" cy="2541910"/>
            </a:xfrm>
            <a:prstGeom prst="wedgeEllipse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557402">
              <a:off x="4070037" y="5676591"/>
              <a:ext cx="240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/>
                <a:t>Rec</a:t>
              </a:r>
              <a:r>
                <a:rPr lang="en-US" sz="3200" b="1" dirty="0" smtClean="0"/>
                <a:t>({2..4, 6})</a:t>
              </a:r>
              <a:endParaRPr lang="en-US" sz="3200" b="1" dirty="0"/>
            </a:p>
          </p:txBody>
        </p:sp>
        <p:sp>
          <p:nvSpPr>
            <p:cNvPr id="31" name="Oval Callout 30"/>
            <p:cNvSpPr/>
            <p:nvPr/>
          </p:nvSpPr>
          <p:spPr>
            <a:xfrm rot="5749105">
              <a:off x="7279305" y="4825530"/>
              <a:ext cx="1517560" cy="2217750"/>
            </a:xfrm>
            <a:prstGeom prst="wedgeEllipse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557402">
              <a:off x="6967805" y="5573708"/>
              <a:ext cx="2073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/>
                <a:t>Rec</a:t>
              </a:r>
              <a:r>
                <a:rPr lang="en-US" sz="3200" b="1" dirty="0" smtClean="0"/>
                <a:t>({1.. 6})</a:t>
              </a:r>
              <a:endParaRPr lang="en-US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4.44444E-6 0.15556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2" y="4551428"/>
            <a:ext cx="6854626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which packets are stable?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{2..3,6}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208484" y="3211116"/>
            <a:ext cx="2155032" cy="7620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743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{1..3,5..6}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{1..6}</a:t>
            </a:r>
          </a:p>
        </p:txBody>
      </p:sp>
      <p:sp>
        <p:nvSpPr>
          <p:cNvPr id="12" name="Oval 11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aggregation 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with “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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198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{2..4,6}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800600" y="1828800"/>
            <a:ext cx="533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2" y="4551428"/>
            <a:ext cx="6854626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which packets are stable?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{2..3,6}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208484" y="3211116"/>
            <a:ext cx="2155032" cy="7620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743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{1..3,5..6}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{1..6}</a:t>
            </a:r>
          </a:p>
        </p:txBody>
      </p:sp>
      <p:sp>
        <p:nvSpPr>
          <p:cNvPr id="12" name="Oval 11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aggregation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with “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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198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{2..4,6}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2819400"/>
            <a:ext cx="1219200" cy="1066800"/>
          </a:xfrm>
          <a:prstGeom prst="roundRect">
            <a:avLst>
              <a:gd name="adj" fmla="val 2589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66800" y="2057400"/>
            <a:ext cx="15240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43200" y="2743200"/>
            <a:ext cx="12192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2" y="4551428"/>
            <a:ext cx="6854626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which packets are stable?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{2..3,6}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208484" y="3211116"/>
            <a:ext cx="2155032" cy="762000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743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{1..3,5..6}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{1..6}</a:t>
            </a:r>
          </a:p>
        </p:txBody>
      </p:sp>
      <p:sp>
        <p:nvSpPr>
          <p:cNvPr id="12" name="Oval 11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aggregation </a:t>
            </a:r>
          </a:p>
          <a:p>
            <a:pPr algn="ctr"/>
            <a:r>
              <a:rPr lang="en-US" sz="3600" b="1" dirty="0" smtClean="0"/>
              <a:t>with “</a:t>
            </a:r>
            <a:r>
              <a:rPr lang="en-US" sz="3600" b="1" dirty="0" smtClean="0">
                <a:sym typeface="Symbol"/>
              </a:rPr>
              <a:t></a:t>
            </a:r>
            <a:r>
              <a:rPr lang="en-US" sz="3600" b="1" dirty="0" smtClean="0"/>
              <a:t>”</a:t>
            </a:r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198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{2..4,6}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086600" y="2971800"/>
            <a:ext cx="16002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2" y="4551428"/>
            <a:ext cx="6854626" cy="2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which packets are stable?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{2..3,6}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165056" y="3641070"/>
            <a:ext cx="1286014" cy="861874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059656" y="3588544"/>
            <a:ext cx="1590814" cy="1424126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208484" y="3211116"/>
            <a:ext cx="2155032" cy="762000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022872" y="4211240"/>
            <a:ext cx="2188368" cy="166688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743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{1..3,5..6}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{1..6}</a:t>
            </a:r>
          </a:p>
        </p:txBody>
      </p:sp>
      <p:sp>
        <p:nvSpPr>
          <p:cNvPr id="12" name="Oval 11"/>
          <p:cNvSpPr/>
          <p:nvPr/>
        </p:nvSpPr>
        <p:spPr>
          <a:xfrm>
            <a:off x="2533648" y="5062536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90800" y="468868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91248" y="473154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0" y="121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aggregation </a:t>
            </a:r>
          </a:p>
          <a:p>
            <a:pPr algn="ctr"/>
            <a:r>
              <a:rPr lang="en-US" sz="3600" b="1" dirty="0" smtClean="0"/>
              <a:t>with “</a:t>
            </a:r>
            <a:r>
              <a:rPr lang="en-US" sz="3600" b="1" dirty="0" smtClean="0">
                <a:sym typeface="Symbol"/>
              </a:rPr>
              <a:t></a:t>
            </a:r>
            <a:r>
              <a:rPr lang="en-US" sz="3600" b="1" dirty="0" smtClean="0"/>
              <a:t>”</a:t>
            </a:r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rot="5400000" flipH="1" flipV="1">
            <a:off x="2923471" y="4067265"/>
            <a:ext cx="3296265" cy="794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198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{2..4,6}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Our Approach:</a:t>
            </a:r>
            <a:br>
              <a:rPr lang="en-US" sz="4800" b="1" dirty="0" smtClean="0"/>
            </a:br>
            <a:r>
              <a:rPr lang="en-US" sz="3600" b="1" dirty="0" smtClean="0"/>
              <a:t>Flows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Objects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Aggregation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/>
              <a:t>Batching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Recursion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4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67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168046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3000"/>
            <a:ext cx="2362200" cy="1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3352800" cy="21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67200"/>
            <a:ext cx="2514600" cy="15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1905000" cy="12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3505200"/>
            <a:ext cx="1219200" cy="7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eft Brace 12"/>
          <p:cNvSpPr/>
          <p:nvPr/>
        </p:nvSpPr>
        <p:spPr>
          <a:xfrm rot="11948065">
            <a:off x="6913911" y="2516079"/>
            <a:ext cx="457200" cy="4121086"/>
          </a:xfrm>
          <a:prstGeom prst="leftBrace">
            <a:avLst>
              <a:gd name="adj1" fmla="val 44247"/>
              <a:gd name="adj2" fmla="val 5188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8100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need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lots of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different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objects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(protocols)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Examples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3962400"/>
            <a:ext cx="52578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74468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01: </a:t>
            </a:r>
            <a:r>
              <a:rPr lang="en-US" sz="3600" b="1" dirty="0" smtClean="0">
                <a:solidFill>
                  <a:srgbClr val="0000FF"/>
                </a:solidFill>
              </a:rPr>
              <a:t>object</a:t>
            </a:r>
            <a:r>
              <a:rPr lang="en-US" sz="3600" dirty="0" smtClean="0"/>
              <a:t> </a:t>
            </a:r>
            <a:r>
              <a:rPr lang="en-US" sz="3600" b="1" u="sng" dirty="0" smtClean="0"/>
              <a:t>lock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( </a:t>
            </a:r>
            <a:r>
              <a:rPr lang="en-US" sz="3600" b="1" dirty="0" err="1" smtClean="0">
                <a:solidFill>
                  <a:srgbClr val="0000FF"/>
                </a:solidFill>
              </a:rPr>
              <a:t>bool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wants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bool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holds </a:t>
            </a:r>
          </a:p>
          <a:p>
            <a:r>
              <a:rPr lang="en-US" sz="3600" dirty="0" smtClean="0"/>
              <a:t>02: </a:t>
            </a:r>
            <a:r>
              <a:rPr lang="en-US" sz="3600" b="1" dirty="0" smtClean="0">
                <a:solidFill>
                  <a:srgbClr val="FF0000"/>
                </a:solidFill>
              </a:rPr>
              <a:t>{</a:t>
            </a:r>
          </a:p>
          <a:p>
            <a:r>
              <a:rPr lang="en-US" sz="3600" dirty="0" smtClean="0"/>
              <a:t>03:     </a:t>
            </a:r>
            <a:r>
              <a:rPr lang="en-US" sz="3600" b="1" dirty="0" smtClean="0">
                <a:solidFill>
                  <a:srgbClr val="0000FF"/>
                </a:solidFill>
              </a:rPr>
              <a:t>same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int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owner</a:t>
            </a:r>
            <a:r>
              <a:rPr lang="en-US" sz="3600" b="1" dirty="0" smtClean="0">
                <a:solidFill>
                  <a:srgbClr val="FF0000"/>
                </a:solidFill>
              </a:rPr>
              <a:t>;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04:     </a:t>
            </a:r>
            <a:r>
              <a:rPr lang="en-US" sz="3600" b="1" dirty="0" smtClean="0">
                <a:solidFill>
                  <a:srgbClr val="0000FF"/>
                </a:solidFill>
              </a:rPr>
              <a:t>where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wants</a:t>
            </a:r>
            <a:r>
              <a:rPr lang="en-US" sz="3600" i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600" dirty="0" smtClean="0"/>
              <a:t>05:         </a:t>
            </a:r>
            <a:r>
              <a:rPr lang="en-US" sz="3600" i="1" dirty="0" smtClean="0">
                <a:solidFill>
                  <a:srgbClr val="008000"/>
                </a:solidFill>
              </a:rPr>
              <a:t>owner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:=</a:t>
            </a:r>
            <a:r>
              <a:rPr lang="en-US" sz="3600" dirty="0" smtClean="0"/>
              <a:t> </a:t>
            </a:r>
            <a:r>
              <a:rPr lang="en-US" sz="3600" b="1" u="sng" dirty="0" smtClean="0"/>
              <a:t>elect</a:t>
            </a:r>
            <a:r>
              <a:rPr lang="en-US" sz="3600" i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id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);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06:     </a:t>
            </a:r>
            <a:r>
              <a:rPr lang="en-US" sz="3600" i="1" dirty="0" smtClean="0">
                <a:solidFill>
                  <a:srgbClr val="008000"/>
                </a:solidFill>
              </a:rPr>
              <a:t>holds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:=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wants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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owner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=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id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);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07: </a:t>
            </a:r>
            <a:r>
              <a:rPr lang="en-US" sz="3600" b="1" dirty="0" smtClean="0">
                <a:solidFill>
                  <a:srgbClr val="FF0000"/>
                </a:solidFill>
              </a:rPr>
              <a:t>}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embedding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6629400" y="3429000"/>
            <a:ext cx="838200" cy="609600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distributed locking protocol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3478113"/>
            <a:ext cx="6934200" cy="1676400"/>
          </a:xfrm>
          <a:prstGeom prst="roundRect">
            <a:avLst>
              <a:gd name="adj" fmla="val 268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01: </a:t>
            </a:r>
            <a:r>
              <a:rPr lang="en-US" sz="3600" b="1" dirty="0" smtClean="0">
                <a:solidFill>
                  <a:srgbClr val="0000FF"/>
                </a:solidFill>
              </a:rPr>
              <a:t>object</a:t>
            </a:r>
            <a:r>
              <a:rPr lang="en-US" sz="3600" dirty="0" smtClean="0"/>
              <a:t> </a:t>
            </a:r>
            <a:r>
              <a:rPr lang="en-US" sz="3600" b="1" u="sng" dirty="0" smtClean="0"/>
              <a:t>elect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up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int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candidate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02:     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s-up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int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leader </a:t>
            </a:r>
          </a:p>
          <a:p>
            <a:r>
              <a:rPr lang="en-US" sz="3600" dirty="0" smtClean="0"/>
              <a:t>03: </a:t>
            </a:r>
            <a:r>
              <a:rPr lang="en-US" sz="3600" b="1" dirty="0" smtClean="0">
                <a:solidFill>
                  <a:srgbClr val="FF0000"/>
                </a:solidFill>
              </a:rPr>
              <a:t>{</a:t>
            </a:r>
          </a:p>
          <a:p>
            <a:r>
              <a:rPr lang="en-US" sz="3600" dirty="0" smtClean="0"/>
              <a:t>04:     </a:t>
            </a:r>
            <a:r>
              <a:rPr lang="en-US" sz="3600" b="1" dirty="0" smtClean="0">
                <a:solidFill>
                  <a:srgbClr val="0000FF"/>
                </a:solidFill>
              </a:rPr>
              <a:t>s-up </a:t>
            </a:r>
            <a:r>
              <a:rPr lang="en-US" sz="3600" b="1" dirty="0" err="1" smtClean="0">
                <a:solidFill>
                  <a:srgbClr val="0000FF"/>
                </a:solidFill>
              </a:rPr>
              <a:t>int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elected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:=</a:t>
            </a:r>
            <a:r>
              <a:rPr lang="en-US" sz="3600" dirty="0" smtClean="0"/>
              <a:t> 0</a:t>
            </a:r>
            <a:r>
              <a:rPr lang="en-US" sz="36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3600" dirty="0" smtClean="0"/>
              <a:t>05:     </a:t>
            </a:r>
            <a:r>
              <a:rPr lang="en-US" sz="3600" b="1" dirty="0" smtClean="0">
                <a:solidFill>
                  <a:srgbClr val="0000FF"/>
                </a:solidFill>
              </a:rPr>
              <a:t>where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fresh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elected</a:t>
            </a:r>
            <a:r>
              <a:rPr lang="en-US" sz="3600" dirty="0" smtClean="0"/>
              <a:t> </a:t>
            </a:r>
          </a:p>
          <a:p>
            <a:r>
              <a:rPr lang="en-US" sz="3600" dirty="0" smtClean="0">
                <a:sym typeface="Symbol"/>
              </a:rPr>
              <a:t>06: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                          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elected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≤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candidate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i="1" dirty="0" smtClean="0"/>
          </a:p>
          <a:p>
            <a:r>
              <a:rPr lang="en-US" sz="3600" dirty="0" smtClean="0"/>
              <a:t>07:         </a:t>
            </a:r>
            <a:r>
              <a:rPr lang="en-US" sz="3600" i="1" dirty="0" smtClean="0">
                <a:solidFill>
                  <a:srgbClr val="008000"/>
                </a:solidFill>
              </a:rPr>
              <a:t>elected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:=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min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candidate</a:t>
            </a:r>
            <a:r>
              <a:rPr lang="en-US" sz="3600" b="1" dirty="0" smtClean="0">
                <a:solidFill>
                  <a:srgbClr val="FF0000"/>
                </a:solidFill>
              </a:rPr>
              <a:t>;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08:     </a:t>
            </a:r>
            <a:r>
              <a:rPr lang="en-US" sz="3600" i="1" dirty="0" smtClean="0">
                <a:solidFill>
                  <a:srgbClr val="008000"/>
                </a:solidFill>
              </a:rPr>
              <a:t>leader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:=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8000"/>
                </a:solidFill>
              </a:rPr>
              <a:t>elected</a:t>
            </a:r>
            <a:r>
              <a:rPr lang="en-US" sz="36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3600" dirty="0" smtClean="0"/>
              <a:t>09: </a:t>
            </a:r>
            <a:r>
              <a:rPr lang="en-US" sz="3600" b="1" dirty="0" smtClean="0">
                <a:solidFill>
                  <a:srgbClr val="FF0000"/>
                </a:solidFill>
              </a:rPr>
              <a:t>}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leader election protocol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10651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core part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591300" y="2830413"/>
            <a:ext cx="838200" cy="457200"/>
          </a:xfrm>
          <a:prstGeom prst="line">
            <a:avLst/>
          </a:prstGeom>
          <a:ln w="46482" cap="rnd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Conclusions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990600"/>
            <a:ext cx="8382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Collaboration requires custom protocols</a:t>
            </a:r>
            <a:endParaRPr lang="en-US" sz="2800" b="1" dirty="0" smtClean="0"/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Fine-tuned for a particular application semantics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Fine-tuned for different networks and workloads</a:t>
            </a:r>
            <a:endParaRPr lang="en-US" b="1" dirty="0" smtClean="0"/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Existing protocol languages don’t suffice</a:t>
            </a:r>
          </a:p>
          <a:p>
            <a:pPr marL="971550" lvl="2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Developers need a clean separation of concerns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Modeling protocols as distributed flows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Captures high-level protocol semantics concisely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Reduces a coding burden on protocol developers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Supports reasoning about the protocol behavior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Provides a high degree of architectural flexibility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Conclusions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Thanks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4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67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168046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3000"/>
            <a:ext cx="2362200" cy="1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3352800" cy="21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67200"/>
            <a:ext cx="2514600" cy="15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1905000" cy="12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3505200"/>
            <a:ext cx="1219200" cy="7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eft Brace 12"/>
          <p:cNvSpPr/>
          <p:nvPr/>
        </p:nvSpPr>
        <p:spPr>
          <a:xfrm rot="11948065">
            <a:off x="6913911" y="2516079"/>
            <a:ext cx="457200" cy="4121086"/>
          </a:xfrm>
          <a:prstGeom prst="leftBrace">
            <a:avLst>
              <a:gd name="adj1" fmla="val 44247"/>
              <a:gd name="adj2" fmla="val 5188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8100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need</a:t>
            </a:r>
          </a:p>
          <a:p>
            <a:pPr algn="ctr"/>
            <a:r>
              <a:rPr lang="en-US" sz="3200" b="1" dirty="0" smtClean="0"/>
              <a:t>lots of</a:t>
            </a:r>
          </a:p>
          <a:p>
            <a:pPr algn="ctr"/>
            <a:r>
              <a:rPr lang="en-US" sz="3200" b="1" dirty="0" smtClean="0"/>
              <a:t>different</a:t>
            </a:r>
          </a:p>
          <a:p>
            <a:pPr algn="ctr"/>
            <a:r>
              <a:rPr lang="en-US" sz="3200" b="1" dirty="0" smtClean="0"/>
              <a:t>objects</a:t>
            </a:r>
          </a:p>
          <a:p>
            <a:pPr algn="ctr"/>
            <a:r>
              <a:rPr lang="en-US" sz="3200" b="1" dirty="0" smtClean="0"/>
              <a:t>(protocols)</a:t>
            </a:r>
            <a:endParaRPr lang="en-US" sz="3200" b="1" dirty="0"/>
          </a:p>
        </p:txBody>
      </p:sp>
      <p:sp>
        <p:nvSpPr>
          <p:cNvPr id="15" name="Left Brace 14"/>
          <p:cNvSpPr/>
          <p:nvPr/>
        </p:nvSpPr>
        <p:spPr>
          <a:xfrm rot="7727815">
            <a:off x="6318428" y="348191"/>
            <a:ext cx="457200" cy="2354194"/>
          </a:xfrm>
          <a:prstGeom prst="leftBrace">
            <a:avLst>
              <a:gd name="adj1" fmla="val 44247"/>
              <a:gd name="adj2" fmla="val 2781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838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user-defined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objects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67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3400" y="1676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custom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user-defined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object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3584375">
            <a:off x="3221511" y="1617830"/>
            <a:ext cx="457200" cy="2704109"/>
          </a:xfrm>
          <a:prstGeom prst="leftBrace">
            <a:avLst>
              <a:gd name="adj1" fmla="val 44247"/>
              <a:gd name="adj2" fmla="val 5445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67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3400" y="1676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custom </a:t>
            </a:r>
            <a:br>
              <a:rPr lang="en-US" sz="3200" b="1" dirty="0" smtClean="0"/>
            </a:br>
            <a:r>
              <a:rPr lang="en-US" sz="3200" b="1" dirty="0" smtClean="0"/>
              <a:t>user-defined </a:t>
            </a:r>
          </a:p>
          <a:p>
            <a:pPr algn="ctr"/>
            <a:r>
              <a:rPr lang="en-US" sz="3200" b="1" dirty="0" smtClean="0"/>
              <a:t>object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Java / C# / C++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protocol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composition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Frameworks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(Ensemble, BAST,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Appia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MACE,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P2, etc.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  <p:sp>
        <p:nvSpPr>
          <p:cNvPr id="20" name="Left Brace 19"/>
          <p:cNvSpPr/>
          <p:nvPr/>
        </p:nvSpPr>
        <p:spPr>
          <a:xfrm rot="3584375">
            <a:off x="3221511" y="1617830"/>
            <a:ext cx="457200" cy="2704109"/>
          </a:xfrm>
          <a:prstGeom prst="leftBrace">
            <a:avLst>
              <a:gd name="adj1" fmla="val 44247"/>
              <a:gd name="adj2" fmla="val 5445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67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3400" y="1676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custom </a:t>
            </a:r>
            <a:br>
              <a:rPr lang="en-US" sz="3200" b="1" dirty="0" smtClean="0"/>
            </a:br>
            <a:r>
              <a:rPr lang="en-US" sz="3200" b="1" dirty="0" smtClean="0"/>
              <a:t>user-defined </a:t>
            </a:r>
          </a:p>
          <a:p>
            <a:pPr algn="ctr"/>
            <a:r>
              <a:rPr lang="en-US" sz="3200" b="1" dirty="0" smtClean="0"/>
              <a:t>object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Java / C# / C++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protocol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composition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Frameworks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(Ensemble, BAST, </a:t>
            </a:r>
            <a:r>
              <a:rPr lang="en-US" sz="3200" b="1" dirty="0" err="1" smtClean="0">
                <a:solidFill>
                  <a:srgbClr val="FF0000"/>
                </a:solidFill>
              </a:rPr>
              <a:t>Appia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MACE,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P2, etc.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  <p:sp>
        <p:nvSpPr>
          <p:cNvPr id="25" name="Left Brace 24"/>
          <p:cNvSpPr/>
          <p:nvPr/>
        </p:nvSpPr>
        <p:spPr>
          <a:xfrm rot="3584375">
            <a:off x="3221511" y="1617830"/>
            <a:ext cx="457200" cy="2704109"/>
          </a:xfrm>
          <a:prstGeom prst="leftBrace">
            <a:avLst>
              <a:gd name="adj1" fmla="val 44247"/>
              <a:gd name="adj2" fmla="val 5445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67000"/>
            <a:ext cx="2760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3400" y="1676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custom </a:t>
            </a:r>
            <a:br>
              <a:rPr lang="en-US" sz="3200" b="1" dirty="0" smtClean="0"/>
            </a:br>
            <a:r>
              <a:rPr lang="en-US" sz="3200" b="1" dirty="0" smtClean="0"/>
              <a:t>user-defined </a:t>
            </a:r>
          </a:p>
          <a:p>
            <a:pPr algn="ctr"/>
            <a:r>
              <a:rPr lang="en-US" sz="3200" b="1" dirty="0" smtClean="0"/>
              <a:t>object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Java / C# / C++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protocol</a:t>
            </a:r>
          </a:p>
          <a:p>
            <a:pPr algn="ctr"/>
            <a:r>
              <a:rPr lang="en-US" sz="3200" b="1" dirty="0" smtClean="0"/>
              <a:t>composition</a:t>
            </a:r>
          </a:p>
          <a:p>
            <a:pPr algn="ctr"/>
            <a:r>
              <a:rPr lang="en-US" sz="3200" b="1" dirty="0" smtClean="0"/>
              <a:t>Frameworks</a:t>
            </a:r>
          </a:p>
          <a:p>
            <a:pPr algn="ctr"/>
            <a:r>
              <a:rPr lang="en-US" sz="3200" b="1" dirty="0" smtClean="0"/>
              <a:t>(Ensemble, BAST, </a:t>
            </a:r>
            <a:r>
              <a:rPr lang="en-US" sz="3200" b="1" dirty="0" err="1" smtClean="0"/>
              <a:t>Appia</a:t>
            </a:r>
            <a:r>
              <a:rPr lang="en-US" sz="3200" b="1" dirty="0" smtClean="0"/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MACE,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P2, etc.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  <p:sp>
        <p:nvSpPr>
          <p:cNvPr id="13" name="Left Brace 12"/>
          <p:cNvSpPr/>
          <p:nvPr/>
        </p:nvSpPr>
        <p:spPr>
          <a:xfrm rot="3584375">
            <a:off x="3221511" y="1617830"/>
            <a:ext cx="457200" cy="2704109"/>
          </a:xfrm>
          <a:prstGeom prst="leftBrace">
            <a:avLst>
              <a:gd name="adj1" fmla="val 44247"/>
              <a:gd name="adj2" fmla="val 5445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2 24"/>
          <p:cNvSpPr/>
          <p:nvPr/>
        </p:nvSpPr>
        <p:spPr>
          <a:xfrm rot="860937">
            <a:off x="2254309" y="2644244"/>
            <a:ext cx="3765717" cy="2063093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11430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higher-level logic</a:t>
            </a:r>
          </a:p>
          <a:p>
            <a:pPr algn="ctr"/>
            <a:r>
              <a:rPr lang="en-US" sz="3200" b="1" dirty="0" smtClean="0"/>
              <a:t>(making decisions)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Java / C# / C++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protocol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composition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Frameworks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(Ensemble, BAST,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Appia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MACE,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P2,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lower-level logic</a:t>
            </a:r>
          </a:p>
          <a:p>
            <a:pPr algn="ctr"/>
            <a:r>
              <a:rPr lang="en-US" sz="3200" b="1" dirty="0" smtClean="0"/>
              <a:t>(e.g., ACKs, timeouts,</a:t>
            </a:r>
          </a:p>
          <a:p>
            <a:pPr algn="ctr"/>
            <a:r>
              <a:rPr lang="en-US" sz="3200" b="1" dirty="0" smtClean="0"/>
              <a:t>building rings/trees,</a:t>
            </a:r>
          </a:p>
          <a:p>
            <a:pPr algn="ctr"/>
            <a:r>
              <a:rPr lang="en-US" sz="3200" b="1" dirty="0" smtClean="0"/>
              <a:t>internal bookkeeping)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2971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intermingled,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tightly-coupled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76500" y="2324100"/>
            <a:ext cx="914400" cy="533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057400" y="3962400"/>
            <a:ext cx="762000" cy="685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11430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higher-level logic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(making decisions)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lower-level logic</a:t>
            </a:r>
          </a:p>
          <a:p>
            <a:pPr algn="ctr"/>
            <a:r>
              <a:rPr lang="en-US" sz="3200" b="1" dirty="0" smtClean="0"/>
              <a:t>(e.g., ACKs, timeouts,</a:t>
            </a:r>
          </a:p>
          <a:p>
            <a:pPr algn="ctr"/>
            <a:r>
              <a:rPr lang="en-US" sz="3200" b="1" dirty="0" smtClean="0"/>
              <a:t>building rings/trees,</a:t>
            </a:r>
          </a:p>
          <a:p>
            <a:pPr algn="ctr"/>
            <a:r>
              <a:rPr lang="en-US" sz="3200" b="1" dirty="0" smtClean="0"/>
              <a:t>internal bookkeeping)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2971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intermingled, </a:t>
            </a:r>
          </a:p>
          <a:p>
            <a:pPr algn="ctr"/>
            <a:r>
              <a:rPr lang="en-US" sz="3200" b="1" dirty="0" smtClean="0"/>
              <a:t>tightly-coupled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76500" y="2324100"/>
            <a:ext cx="914400" cy="533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057400" y="3962400"/>
            <a:ext cx="762000" cy="685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19200"/>
            <a:ext cx="19051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10800000">
            <a:off x="3733800" y="1676400"/>
            <a:ext cx="3124200" cy="1588"/>
          </a:xfrm>
          <a:prstGeom prst="straightConnector1">
            <a:avLst/>
          </a:prstGeom>
          <a:ln w="63500" cap="rnd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11430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higher-level logic</a:t>
            </a:r>
          </a:p>
          <a:p>
            <a:pPr algn="ctr"/>
            <a:r>
              <a:rPr lang="en-US" sz="3200" b="1" dirty="0" smtClean="0"/>
              <a:t>(making decisions)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lower-level logic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(e.g., ACKs, timeouts,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building rings/trees,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internal bookkeeping)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2971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intermingled, </a:t>
            </a:r>
          </a:p>
          <a:p>
            <a:pPr algn="ctr"/>
            <a:r>
              <a:rPr lang="en-US" sz="3200" b="1" dirty="0" smtClean="0"/>
              <a:t>tightly-coupled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76500" y="2324100"/>
            <a:ext cx="9144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057400" y="3962400"/>
            <a:ext cx="762000" cy="685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733800" y="5638800"/>
            <a:ext cx="2057400" cy="1588"/>
          </a:xfrm>
          <a:prstGeom prst="straightConnector1">
            <a:avLst/>
          </a:prstGeom>
          <a:ln w="63500" cap="rnd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4191000"/>
            <a:ext cx="119694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5715000" y="4343400"/>
          <a:ext cx="2133600" cy="2135247"/>
        </p:xfrm>
        <a:graphic>
          <a:graphicData uri="http://schemas.openxmlformats.org/presentationml/2006/ole">
            <p:oleObj spid="_x0000_s9218" name="Visio" r:id="rId5" imgW="2614961" imgH="2615497" progId="Visio.Drawing.11">
              <p:embed/>
            </p:oleObj>
          </a:graphicData>
        </a:graphic>
      </p:graphicFrame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486400"/>
            <a:ext cx="1060565" cy="1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33600" y="5410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less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flexibility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066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harder to write/debug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76500" y="2324100"/>
            <a:ext cx="914400" cy="533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56896" y="3048000"/>
            <a:ext cx="1848544" cy="1403492"/>
            <a:chOff x="5714999" y="4191000"/>
            <a:chExt cx="3254346" cy="247083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398" y="4191000"/>
              <a:ext cx="119694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5714999" y="4343399"/>
            <a:ext cx="2133600" cy="2135246"/>
          </p:xfrm>
          <a:graphic>
            <a:graphicData uri="http://schemas.openxmlformats.org/presentationml/2006/ole">
              <p:oleObj spid="_x0000_s11266" name="Visio" r:id="rId5" imgW="2614961" imgH="2615497" progId="Visio.Drawing.11">
                <p:embed/>
              </p:oleObj>
            </a:graphicData>
          </a:graphic>
        </p:graphicFrame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5486400"/>
              <a:ext cx="1060565" cy="117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081336"/>
            <a:ext cx="804483" cy="125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Java / C# / C++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protocol</a:t>
            </a:r>
          </a:p>
          <a:p>
            <a:pPr algn="ctr"/>
            <a:r>
              <a:rPr lang="en-US" sz="3200" b="1" dirty="0" smtClean="0"/>
              <a:t>composition</a:t>
            </a:r>
          </a:p>
          <a:p>
            <a:pPr algn="ctr"/>
            <a:r>
              <a:rPr lang="en-US" sz="3200" b="1" dirty="0" smtClean="0"/>
              <a:t>Frameworks</a:t>
            </a:r>
          </a:p>
          <a:p>
            <a:pPr algn="ctr"/>
            <a:r>
              <a:rPr lang="en-US" sz="3200" b="1" dirty="0" smtClean="0"/>
              <a:t>(Ensemble, BAST, </a:t>
            </a:r>
            <a:r>
              <a:rPr lang="en-US" sz="3200" b="1" dirty="0" err="1" smtClean="0"/>
              <a:t>Appia</a:t>
            </a:r>
            <a:r>
              <a:rPr lang="en-US" sz="3200" b="1" dirty="0" smtClean="0"/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MACE,</a:t>
            </a:r>
          </a:p>
          <a:p>
            <a:pPr algn="ctr"/>
            <a:r>
              <a:rPr lang="en-US" sz="3200" b="1" dirty="0" smtClean="0"/>
              <a:t>P2, etc.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905000" y="3962400"/>
            <a:ext cx="914400" cy="762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4384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error-prone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1447800" y="2971800"/>
            <a:ext cx="1219200" cy="457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4191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less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sophisticated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667000" y="4800600"/>
            <a:ext cx="1219200" cy="1524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33600" y="5410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less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flexibility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066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harder to write/debug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76500" y="2324100"/>
            <a:ext cx="9144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56896" y="3048000"/>
            <a:ext cx="1848544" cy="1403492"/>
            <a:chOff x="5714999" y="4191000"/>
            <a:chExt cx="3254346" cy="247083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398" y="4191000"/>
              <a:ext cx="119694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5714999" y="4343399"/>
            <a:ext cx="2133600" cy="2135246"/>
          </p:xfrm>
          <a:graphic>
            <a:graphicData uri="http://schemas.openxmlformats.org/presentationml/2006/ole">
              <p:oleObj spid="_x0000_s12290" name="Visio" r:id="rId5" imgW="2614961" imgH="2615497" progId="Visio.Drawing.11">
                <p:embed/>
              </p:oleObj>
            </a:graphicData>
          </a:graphic>
        </p:graphicFrame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5486400"/>
              <a:ext cx="1060565" cy="117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081336"/>
            <a:ext cx="804483" cy="125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Java / C# / C++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protocol</a:t>
            </a:r>
          </a:p>
          <a:p>
            <a:pPr algn="ctr"/>
            <a:r>
              <a:rPr lang="en-US" sz="3200" b="1" dirty="0" smtClean="0"/>
              <a:t>composition</a:t>
            </a:r>
          </a:p>
          <a:p>
            <a:pPr algn="ctr"/>
            <a:r>
              <a:rPr lang="en-US" sz="3200" b="1" dirty="0" smtClean="0"/>
              <a:t>Frameworks</a:t>
            </a:r>
          </a:p>
          <a:p>
            <a:pPr algn="ctr"/>
            <a:r>
              <a:rPr lang="en-US" sz="3200" b="1" dirty="0" smtClean="0"/>
              <a:t>(Ensemble, BAST, </a:t>
            </a:r>
            <a:r>
              <a:rPr lang="en-US" sz="3200" b="1" dirty="0" err="1" smtClean="0"/>
              <a:t>Appia</a:t>
            </a:r>
            <a:r>
              <a:rPr lang="en-US" sz="3200" b="1" dirty="0" smtClean="0"/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MACE,</a:t>
            </a:r>
          </a:p>
          <a:p>
            <a:pPr algn="ctr"/>
            <a:r>
              <a:rPr lang="en-US" sz="3200" b="1" dirty="0" smtClean="0"/>
              <a:t>P2, etc.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905000" y="3962400"/>
            <a:ext cx="914400" cy="762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4384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error-prone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1447800" y="2971800"/>
            <a:ext cx="1219200" cy="457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4191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less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sophisticated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667000" y="4800600"/>
            <a:ext cx="1219200" cy="1524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33600" y="5410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less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flexibility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066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harder to write/debug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76500" y="2324100"/>
            <a:ext cx="9144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56896" y="3048000"/>
            <a:ext cx="1848544" cy="1403492"/>
            <a:chOff x="5714999" y="4191000"/>
            <a:chExt cx="3254346" cy="247083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398" y="4191000"/>
              <a:ext cx="119694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5714999" y="4343399"/>
            <a:ext cx="2133600" cy="2135246"/>
          </p:xfrm>
          <a:graphic>
            <a:graphicData uri="http://schemas.openxmlformats.org/presentationml/2006/ole">
              <p:oleObj spid="_x0000_s13314" name="Visio" r:id="rId5" imgW="2614961" imgH="2615497" progId="Visio.Drawing.11">
                <p:embed/>
              </p:oleObj>
            </a:graphicData>
          </a:graphic>
        </p:graphicFrame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5486400"/>
              <a:ext cx="1060565" cy="117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081336"/>
            <a:ext cx="804483" cy="125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Java / C# / C++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protocol</a:t>
            </a:r>
          </a:p>
          <a:p>
            <a:pPr algn="ctr"/>
            <a:r>
              <a:rPr lang="en-US" sz="3200" b="1" dirty="0" smtClean="0"/>
              <a:t>composition</a:t>
            </a:r>
          </a:p>
          <a:p>
            <a:pPr algn="ctr"/>
            <a:r>
              <a:rPr lang="en-US" sz="3200" b="1" dirty="0" smtClean="0"/>
              <a:t>Frameworks</a:t>
            </a:r>
          </a:p>
          <a:p>
            <a:pPr algn="ctr"/>
            <a:r>
              <a:rPr lang="en-US" sz="3200" b="1" dirty="0" smtClean="0"/>
              <a:t>(Ensemble, BAST, </a:t>
            </a:r>
            <a:r>
              <a:rPr lang="en-US" sz="3200" b="1" dirty="0" err="1" smtClean="0"/>
              <a:t>Appia</a:t>
            </a:r>
            <a:r>
              <a:rPr lang="en-US" sz="3200" b="1" dirty="0" smtClean="0"/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MACE,</a:t>
            </a:r>
          </a:p>
          <a:p>
            <a:pPr algn="ctr"/>
            <a:r>
              <a:rPr lang="en-US" sz="3200" b="1" dirty="0" smtClean="0"/>
              <a:t>P2, etc.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905000" y="3962400"/>
            <a:ext cx="914400" cy="7620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4384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error-prone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1447800" y="2971800"/>
            <a:ext cx="12192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4191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sophisticated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667000" y="4800600"/>
            <a:ext cx="1219200" cy="1524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33600" y="5410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flexibility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066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harder to write/debug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76500" y="2324100"/>
            <a:ext cx="9144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56896" y="3048000"/>
            <a:ext cx="1848544" cy="1403492"/>
            <a:chOff x="5714999" y="4191000"/>
            <a:chExt cx="3254346" cy="247083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398" y="4191000"/>
              <a:ext cx="119694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5714999" y="4343399"/>
            <a:ext cx="2133600" cy="2135246"/>
          </p:xfrm>
          <a:graphic>
            <a:graphicData uri="http://schemas.openxmlformats.org/presentationml/2006/ole">
              <p:oleObj spid="_x0000_s14338" name="Visio" r:id="rId5" imgW="2614961" imgH="2615497" progId="Visio.Drawing.11">
                <p:embed/>
              </p:oleObj>
            </a:graphicData>
          </a:graphic>
        </p:graphicFrame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5486400"/>
              <a:ext cx="1060565" cy="117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081336"/>
            <a:ext cx="804483" cy="125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816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Java / C# / C++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029200" y="1905000"/>
            <a:ext cx="1143000" cy="990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657600"/>
            <a:ext cx="1219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0" y="2667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protocol</a:t>
            </a:r>
          </a:p>
          <a:p>
            <a:pPr algn="ctr"/>
            <a:r>
              <a:rPr lang="en-US" sz="3200" b="1" dirty="0" smtClean="0"/>
              <a:t>composition</a:t>
            </a:r>
          </a:p>
          <a:p>
            <a:pPr algn="ctr"/>
            <a:r>
              <a:rPr lang="en-US" sz="3200" b="1" dirty="0" smtClean="0"/>
              <a:t>Frameworks</a:t>
            </a:r>
          </a:p>
          <a:p>
            <a:pPr algn="ctr"/>
            <a:r>
              <a:rPr lang="en-US" sz="3200" b="1" dirty="0" smtClean="0"/>
              <a:t>(Ensemble, BAST, </a:t>
            </a:r>
            <a:r>
              <a:rPr lang="en-US" sz="3200" b="1" dirty="0" err="1" smtClean="0"/>
              <a:t>Appia</a:t>
            </a:r>
            <a:r>
              <a:rPr lang="en-US" sz="3200" b="1" dirty="0" smtClean="0"/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305300" y="4762500"/>
            <a:ext cx="11430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5562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MACE,</a:t>
            </a:r>
          </a:p>
          <a:p>
            <a:pPr algn="ctr"/>
            <a:r>
              <a:rPr lang="en-US" sz="3200" b="1" dirty="0" smtClean="0"/>
              <a:t>P2, etc.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905000" y="3962400"/>
            <a:ext cx="914400" cy="7620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4384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error-prone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1447800" y="2971800"/>
            <a:ext cx="12192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4191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less</a:t>
            </a:r>
          </a:p>
          <a:p>
            <a:pPr algn="ctr"/>
            <a:r>
              <a:rPr lang="en-US" sz="3200" b="1" dirty="0" smtClean="0"/>
              <a:t>sophisticated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667000" y="4800600"/>
            <a:ext cx="1219200" cy="152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44958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lower-level logic</a:t>
            </a:r>
          </a:p>
          <a:p>
            <a:pPr algn="ctr"/>
            <a:r>
              <a:rPr lang="en-US" sz="3200" b="1" dirty="0" smtClean="0"/>
              <a:t>(e.g., ACKs, timeouts,</a:t>
            </a:r>
          </a:p>
          <a:p>
            <a:pPr algn="ctr"/>
            <a:r>
              <a:rPr lang="en-US" sz="3200" b="1" dirty="0" smtClean="0"/>
              <a:t>building rings/trees,</a:t>
            </a:r>
          </a:p>
          <a:p>
            <a:pPr algn="ctr"/>
            <a:r>
              <a:rPr lang="en-US" sz="3200" b="1" dirty="0" smtClean="0"/>
              <a:t>internal bookkeeping)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15631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119694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4191000" y="4267200"/>
          <a:ext cx="2133600" cy="2135247"/>
        </p:xfrm>
        <a:graphic>
          <a:graphicData uri="http://schemas.openxmlformats.org/presentationml/2006/ole">
            <p:oleObj spid="_x0000_s15363" name="Visio" r:id="rId6" imgW="2614961" imgH="2615497" progId="Visio.Drawing.11">
              <p:embed/>
            </p:oleObj>
          </a:graphicData>
        </a:graphic>
      </p:graphicFrame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410200"/>
            <a:ext cx="1060565" cy="1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143000" y="1981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higher-level logic</a:t>
            </a:r>
          </a:p>
          <a:p>
            <a:pPr algn="ctr"/>
            <a:r>
              <a:rPr lang="en-US" sz="3200" b="1" dirty="0" smtClean="0"/>
              <a:t>(making decisions)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57200" y="2971800"/>
            <a:ext cx="6781800" cy="1219200"/>
          </a:xfrm>
          <a:prstGeom prst="straightConnector1">
            <a:avLst/>
          </a:prstGeom>
          <a:ln w="2540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62600" y="12192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separation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of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03443"/>
            <a:ext cx="8229600" cy="6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15631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119694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4191000" y="4267200"/>
          <a:ext cx="2133600" cy="2135247"/>
        </p:xfrm>
        <a:graphic>
          <a:graphicData uri="http://schemas.openxmlformats.org/presentationml/2006/ole">
            <p:oleObj spid="_x0000_s16386" name="Visio" r:id="rId6" imgW="2614961" imgH="2615497" progId="Visio.Drawing.11">
              <p:embed/>
            </p:oleObj>
          </a:graphicData>
        </a:graphic>
      </p:graphicFrame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410200"/>
            <a:ext cx="1060565" cy="1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 flipV="1">
            <a:off x="457200" y="2971800"/>
            <a:ext cx="6781800" cy="1219200"/>
          </a:xfrm>
          <a:prstGeom prst="straightConnector1">
            <a:avLst/>
          </a:prstGeom>
          <a:ln w="2540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62600" y="12192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separation</a:t>
            </a:r>
          </a:p>
          <a:p>
            <a:pPr algn="ctr"/>
            <a:r>
              <a:rPr lang="en-US" sz="4800" b="1" dirty="0" smtClean="0"/>
              <a:t>of concerns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19200" y="2057400"/>
            <a:ext cx="25146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43000" y="1981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programmer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876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compiler and</a:t>
            </a:r>
          </a:p>
          <a:p>
            <a:pPr algn="ctr"/>
            <a:r>
              <a:rPr lang="en-US" sz="3200" b="1" dirty="0" smtClean="0"/>
              <a:t>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/>
              <a:t>How to Implement New Objects?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15631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119694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4191000" y="4267200"/>
          <a:ext cx="2133600" cy="2135247"/>
        </p:xfrm>
        <a:graphic>
          <a:graphicData uri="http://schemas.openxmlformats.org/presentationml/2006/ole">
            <p:oleObj spid="_x0000_s17410" name="Visio" r:id="rId6" imgW="2614961" imgH="2615497" progId="Visio.Drawing.11">
              <p:embed/>
            </p:oleObj>
          </a:graphicData>
        </a:graphic>
      </p:graphicFrame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410200"/>
            <a:ext cx="1060565" cy="1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 flipV="1">
            <a:off x="457200" y="2971800"/>
            <a:ext cx="6781800" cy="1219200"/>
          </a:xfrm>
          <a:prstGeom prst="straightConnector1">
            <a:avLst/>
          </a:prstGeom>
          <a:ln w="2540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62600" y="12192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separation</a:t>
            </a:r>
          </a:p>
          <a:p>
            <a:pPr algn="ctr"/>
            <a:r>
              <a:rPr lang="en-US" sz="4800" b="1" dirty="0" smtClean="0"/>
              <a:t>of concerns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1981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programmer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52600" y="4953000"/>
            <a:ext cx="25146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4876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compiler and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Our Approach: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Flows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Objects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Aggregation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Batching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Recursion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98" y="3063498"/>
            <a:ext cx="4147049" cy="311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98" y="3063498"/>
            <a:ext cx="4147049" cy="31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98" y="3063498"/>
            <a:ext cx="4181323" cy="31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506" y="479157"/>
            <a:ext cx="4386961" cy="573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255" y="738753"/>
            <a:ext cx="4386961" cy="548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49" y="743072"/>
            <a:ext cx="6683260" cy="548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02" y="586353"/>
            <a:ext cx="6786080" cy="56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 rot="758063">
            <a:off x="2537190" y="2689579"/>
            <a:ext cx="4190816" cy="284344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7" y="1033464"/>
            <a:ext cx="9102943" cy="53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788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30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408" y="1883568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192" y="39076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5"/>
              </a:rPr>
              <a:t>http://liveobjects.cs.cornell.edu</a:t>
            </a:r>
            <a:endParaRPr lang="en-US" sz="4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24200" y="3276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distributed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peer-to-peer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protocols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3505200"/>
            <a:ext cx="762000" cy="2286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981200" y="3048000"/>
            <a:ext cx="685800" cy="304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53200" y="2819400"/>
            <a:ext cx="685800" cy="457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781800" y="3276600"/>
            <a:ext cx="685800" cy="304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781800" y="4572000"/>
            <a:ext cx="762000" cy="152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4876800"/>
            <a:ext cx="838200" cy="304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49" y="586353"/>
            <a:ext cx="7402996" cy="56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447" y="625098"/>
            <a:ext cx="4763965" cy="560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447" y="746502"/>
            <a:ext cx="4763965" cy="56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7780000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1919295" cy="33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621"/>
            <a:ext cx="7780000" cy="639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1919295" cy="33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231" y="536475"/>
            <a:ext cx="7917093" cy="63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1919295" cy="33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5603657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1919295" cy="33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2514600"/>
            <a:ext cx="2438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919295" cy="33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2514600"/>
            <a:ext cx="2438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870"/>
            <a:ext cx="7060265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919295" cy="33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2514600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870"/>
            <a:ext cx="9116653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919295" cy="33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2514600"/>
            <a:ext cx="2438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870"/>
            <a:ext cx="9116653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 rot="758063">
            <a:off x="2537190" y="2689579"/>
            <a:ext cx="4190816" cy="284344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7" y="1033464"/>
            <a:ext cx="9102943" cy="53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788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30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408" y="1883568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192" y="39076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5"/>
              </a:rPr>
              <a:t>http://liveobjects.cs.cornell.edu</a:t>
            </a:r>
            <a:endParaRPr lang="en-US" sz="4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24200" y="3276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distributed </a:t>
            </a:r>
          </a:p>
          <a:p>
            <a:pPr algn="ctr"/>
            <a:r>
              <a:rPr lang="en-US" sz="3200" b="1" dirty="0" smtClean="0"/>
              <a:t>peer-to-peer</a:t>
            </a:r>
          </a:p>
          <a:p>
            <a:pPr algn="ctr"/>
            <a:r>
              <a:rPr lang="en-US" sz="3200" b="1" dirty="0" smtClean="0"/>
              <a:t>protocols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3505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981200" y="3048000"/>
            <a:ext cx="6858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53200" y="2819400"/>
            <a:ext cx="6858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781800" y="3276600"/>
            <a:ext cx="6858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781800" y="45720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4876800"/>
            <a:ext cx="8382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1828800" y="4114800"/>
            <a:ext cx="1752600" cy="10668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502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multicast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locking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781300" y="4838700"/>
            <a:ext cx="1143000" cy="10668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5200" y="6019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replication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848100" y="5372100"/>
            <a:ext cx="1447800" cy="1524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91200" y="568166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commit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5181600" y="4953000"/>
            <a:ext cx="1143000" cy="6858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9116653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9116653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9133790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9116653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6683260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6906036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353"/>
            <a:ext cx="6906036" cy="62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20" y="587870"/>
            <a:ext cx="6923173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6906036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7043128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3505200" y="838200"/>
            <a:ext cx="2286000" cy="1828800"/>
          </a:xfrm>
          <a:prstGeom prst="roundRect">
            <a:avLst>
              <a:gd name="adj" fmla="val 1730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7" y="1497808"/>
            <a:ext cx="9102943" cy="39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788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30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408" y="1883568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192" y="39076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5"/>
              </a:rPr>
              <a:t>http://liveobjects.cs.cornell.edu</a:t>
            </a:r>
            <a:endParaRPr lang="en-US" sz="4000" b="1" dirty="0" smtClean="0"/>
          </a:p>
        </p:txBody>
      </p:sp>
      <p:sp>
        <p:nvSpPr>
          <p:cNvPr id="8" name="Cloud 7"/>
          <p:cNvSpPr/>
          <p:nvPr/>
        </p:nvSpPr>
        <p:spPr>
          <a:xfrm rot="758063">
            <a:off x="2537190" y="2689579"/>
            <a:ext cx="4190816" cy="284344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3276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distributed </a:t>
            </a:r>
          </a:p>
          <a:p>
            <a:pPr algn="ctr"/>
            <a:r>
              <a:rPr lang="en-US" sz="3200" b="1" dirty="0" smtClean="0"/>
              <a:t>peer-to-peer</a:t>
            </a:r>
          </a:p>
          <a:p>
            <a:pPr algn="ctr"/>
            <a:r>
              <a:rPr lang="en-US" sz="3200" b="1" dirty="0" smtClean="0"/>
              <a:t>protocols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3505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981200" y="3048000"/>
            <a:ext cx="6858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53200" y="2819400"/>
            <a:ext cx="6858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781800" y="3276600"/>
            <a:ext cx="6858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781800" y="45720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4876800"/>
            <a:ext cx="8382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990600"/>
            <a:ext cx="1985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rot="10800000" flipV="1">
            <a:off x="1128712" y="990600"/>
            <a:ext cx="2528888" cy="96202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676400" y="2438400"/>
            <a:ext cx="3962400" cy="35242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638800" y="990600"/>
            <a:ext cx="2514600" cy="762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3657600" y="2438400"/>
            <a:ext cx="38862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5562600" y="1066800"/>
            <a:ext cx="2819400" cy="2667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3657600" y="2438400"/>
            <a:ext cx="4114800" cy="2209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1828800" y="4114800"/>
            <a:ext cx="1752600" cy="1066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502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multicast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locking</a:t>
            </a:r>
            <a:endParaRPr lang="en-US" sz="3200" b="1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2781300" y="4838700"/>
            <a:ext cx="1143000" cy="1066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05200" y="6019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replication</a:t>
            </a:r>
            <a:endParaRPr lang="en-US" sz="3200" b="1" dirty="0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848100" y="5372100"/>
            <a:ext cx="14478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568166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commit</a:t>
            </a:r>
            <a:endParaRPr lang="en-US" sz="3200" b="1" dirty="0"/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5181600" y="4953000"/>
            <a:ext cx="1143000" cy="685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93104" y="151685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shared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content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6906036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6083481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6083481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70"/>
            <a:ext cx="6083481" cy="62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5943600" cy="128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24200" y="5410200"/>
            <a:ext cx="601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332"/>
            <a:ext cx="9116653" cy="618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124200" y="0"/>
            <a:ext cx="6019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69607"/>
            <a:ext cx="2362200" cy="50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757867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495800" y="1378914"/>
            <a:ext cx="14478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757867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144294" y="1866106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88051" y="1318647"/>
            <a:ext cx="659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1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0" y="1378914"/>
            <a:ext cx="14478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0"/>
            <a:ext cx="757867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6744494" y="1866106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26259" y="1318647"/>
            <a:ext cx="659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71800" y="2514600"/>
            <a:ext cx="11430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757867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304006" y="3429794"/>
            <a:ext cx="1143794" cy="2278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438400"/>
            <a:ext cx="2036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x</a:t>
            </a:r>
            <a:r>
              <a:rPr lang="en-US" sz="3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3400" b="1" dirty="0" smtClean="0">
                <a:solidFill>
                  <a:srgbClr val="FF0000"/>
                </a:solidFill>
              </a:rPr>
              <a:t> crashed</a:t>
            </a:r>
            <a:endParaRPr lang="en-US" sz="34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95800" y="1378914"/>
            <a:ext cx="14478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757867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304006" y="3429794"/>
            <a:ext cx="1143794" cy="2278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2438400"/>
            <a:ext cx="2036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x</a:t>
            </a:r>
            <a:r>
              <a:rPr lang="en-US" sz="3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3400" b="1" dirty="0" smtClean="0">
                <a:solidFill>
                  <a:srgbClr val="FF0000"/>
                </a:solidFill>
              </a:rPr>
              <a:t> crashed</a:t>
            </a:r>
            <a:endParaRPr lang="en-US" sz="3400" b="1" baseline="-25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144294" y="1866106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88051" y="1318647"/>
            <a:ext cx="659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7" y="1497808"/>
            <a:ext cx="9102943" cy="39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788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30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408" y="1883568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192" y="39076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5"/>
              </a:rPr>
              <a:t>http://liveobjects.cs.cornell.edu</a:t>
            </a:r>
            <a:endParaRPr lang="en-US" sz="4000" b="1" dirty="0" smtClean="0"/>
          </a:p>
        </p:txBody>
      </p:sp>
      <p:sp>
        <p:nvSpPr>
          <p:cNvPr id="8" name="Cloud 7"/>
          <p:cNvSpPr/>
          <p:nvPr/>
        </p:nvSpPr>
        <p:spPr>
          <a:xfrm rot="758063">
            <a:off x="2537190" y="2689579"/>
            <a:ext cx="4190816" cy="284344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3276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distributed </a:t>
            </a:r>
          </a:p>
          <a:p>
            <a:pPr algn="ctr"/>
            <a:r>
              <a:rPr lang="en-US" sz="3200" b="1" dirty="0" smtClean="0"/>
              <a:t>peer-to-peer</a:t>
            </a:r>
          </a:p>
          <a:p>
            <a:pPr algn="ctr"/>
            <a:r>
              <a:rPr lang="en-US" sz="3200" b="1" dirty="0" smtClean="0"/>
              <a:t>protocols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3505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981200" y="3048000"/>
            <a:ext cx="6858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53200" y="2819400"/>
            <a:ext cx="6858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781800" y="3276600"/>
            <a:ext cx="6858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781800" y="45720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4876800"/>
            <a:ext cx="8382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1828800" y="4114800"/>
            <a:ext cx="1752600" cy="1066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502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multicast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locking</a:t>
            </a:r>
            <a:endParaRPr lang="en-US" sz="3200" b="1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2781300" y="4838700"/>
            <a:ext cx="1143000" cy="1066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05200" y="6019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replication</a:t>
            </a:r>
            <a:endParaRPr lang="en-US" sz="3200" b="1" dirty="0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848100" y="5372100"/>
            <a:ext cx="14478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568166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commit</a:t>
            </a:r>
            <a:endParaRPr lang="en-US" sz="3200" b="1" dirty="0"/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5181600" y="4953000"/>
            <a:ext cx="1143000" cy="685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00224" y="1516856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replicated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content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47800" y="2971800"/>
            <a:ext cx="457200" cy="457200"/>
          </a:xfrm>
          <a:prstGeom prst="roundRect">
            <a:avLst>
              <a:gd name="adj" fmla="val 1730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24000" y="3048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952500" y="2781300"/>
            <a:ext cx="762000" cy="381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1295400" y="2514600"/>
            <a:ext cx="914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315200" y="2743200"/>
            <a:ext cx="457200" cy="457200"/>
          </a:xfrm>
          <a:prstGeom prst="roundRect">
            <a:avLst>
              <a:gd name="adj" fmla="val 1730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391400" y="2819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7048500" y="2324100"/>
            <a:ext cx="8382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7581900" y="2552700"/>
            <a:ext cx="685800" cy="4572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543800" y="4800600"/>
            <a:ext cx="457200" cy="457200"/>
          </a:xfrm>
          <a:prstGeom prst="roundRect">
            <a:avLst>
              <a:gd name="adj" fmla="val 1730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620000" y="4876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7277100" y="4381500"/>
            <a:ext cx="8382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772400" y="4572000"/>
            <a:ext cx="762000" cy="4572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543800" y="0"/>
            <a:ext cx="1600200" cy="6477000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86000" y="0"/>
            <a:ext cx="18288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358900" y="1511300"/>
            <a:ext cx="1981200" cy="330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24745" y="222647"/>
            <a:ext cx="18357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x</a:t>
            </a:r>
            <a:r>
              <a:rPr lang="en-US" sz="34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3400" b="1" dirty="0" smtClean="0">
                <a:solidFill>
                  <a:srgbClr val="0000FF"/>
                </a:solidFill>
              </a:rPr>
              <a:t> joined</a:t>
            </a:r>
            <a:endParaRPr lang="en-US" sz="3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096000" y="1378914"/>
            <a:ext cx="14478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670050" y="1289050"/>
            <a:ext cx="1447800" cy="2413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24745" y="222647"/>
            <a:ext cx="1770036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x</a:t>
            </a:r>
            <a:r>
              <a:rPr lang="en-US" sz="34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3400" b="1" dirty="0" smtClean="0">
                <a:solidFill>
                  <a:srgbClr val="0000FF"/>
                </a:solidFill>
              </a:rPr>
              <a:t> joined</a:t>
            </a:r>
            <a:endParaRPr lang="en-US" sz="3400" b="1" baseline="-25000" dirty="0" smtClean="0">
              <a:solidFill>
                <a:srgbClr val="0000FF"/>
              </a:solidFill>
            </a:endParaRPr>
          </a:p>
          <a:p>
            <a:endParaRPr lang="en-US" sz="3400" b="1" baseline="-250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744494" y="1866106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23198" y="1318647"/>
            <a:ext cx="659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4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20000" y="1378914"/>
            <a:ext cx="14478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936750" y="1098550"/>
            <a:ext cx="990600" cy="1651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24745" y="222647"/>
            <a:ext cx="1770036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x</a:t>
            </a:r>
            <a:r>
              <a:rPr lang="en-US" sz="34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3400" b="1" dirty="0" smtClean="0">
                <a:solidFill>
                  <a:srgbClr val="0000FF"/>
                </a:solidFill>
              </a:rPr>
              <a:t> joined</a:t>
            </a:r>
            <a:endParaRPr lang="en-US" sz="3400" b="1" baseline="-25000" dirty="0" smtClean="0">
              <a:solidFill>
                <a:srgbClr val="0000FF"/>
              </a:solidFill>
            </a:endParaRPr>
          </a:p>
          <a:p>
            <a:endParaRPr lang="en-US" sz="3400" b="1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8268494" y="1866106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12251" y="1318647"/>
            <a:ext cx="659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5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0" y="1378914"/>
            <a:ext cx="14478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396"/>
            <a:ext cx="9144000" cy="632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853847" y="6187549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1469608" y="6209506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132806" y="6171406"/>
            <a:ext cx="381000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247900" y="876300"/>
            <a:ext cx="457200" cy="76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4745" y="222647"/>
            <a:ext cx="1770036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x</a:t>
            </a:r>
            <a:r>
              <a:rPr lang="en-US" sz="34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3400" b="1" dirty="0" smtClean="0">
                <a:solidFill>
                  <a:srgbClr val="0000FF"/>
                </a:solidFill>
              </a:rPr>
              <a:t> joined</a:t>
            </a:r>
            <a:endParaRPr lang="en-US" sz="3400" b="1" baseline="-25000" dirty="0" smtClean="0">
              <a:solidFill>
                <a:srgbClr val="0000FF"/>
              </a:solidFill>
            </a:endParaRPr>
          </a:p>
          <a:p>
            <a:endParaRPr lang="en-US" sz="3400" b="1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744494" y="1866106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9800" y="1318647"/>
            <a:ext cx="659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6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047" y="1089270"/>
            <a:ext cx="6529953" cy="57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9400" y="914401"/>
            <a:ext cx="60960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990600"/>
            <a:ext cx="20574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047" y="1089270"/>
            <a:ext cx="6529953" cy="57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application</a:t>
            </a:r>
          </a:p>
          <a:p>
            <a:pPr algn="r"/>
            <a:r>
              <a:rPr lang="en-US" sz="3200" b="1" dirty="0" smtClean="0"/>
              <a:t>layer</a:t>
            </a:r>
            <a:endParaRPr lang="en-US" sz="3200" b="1" dirty="0"/>
          </a:p>
        </p:txBody>
      </p:sp>
      <p:sp>
        <p:nvSpPr>
          <p:cNvPr id="5" name="Left Brace 4"/>
          <p:cNvSpPr/>
          <p:nvPr/>
        </p:nvSpPr>
        <p:spPr>
          <a:xfrm>
            <a:off x="2133600" y="990600"/>
            <a:ext cx="381000" cy="1066800"/>
          </a:xfrm>
          <a:prstGeom prst="leftBrace">
            <a:avLst>
              <a:gd name="adj1" fmla="val 8629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4724400"/>
            <a:ext cx="2057400" cy="983285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724400"/>
            <a:ext cx="60960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047" y="1089270"/>
            <a:ext cx="6529953" cy="57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  <a:p>
            <a:pPr algn="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layer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133600" y="990600"/>
            <a:ext cx="381000" cy="1066800"/>
          </a:xfrm>
          <a:prstGeom prst="leftBrace">
            <a:avLst>
              <a:gd name="adj1" fmla="val 86299"/>
              <a:gd name="adj2" fmla="val 5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82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protocol</a:t>
            </a:r>
          </a:p>
          <a:p>
            <a:pPr algn="r"/>
            <a:r>
              <a:rPr lang="en-US" sz="3200" b="1" dirty="0" smtClean="0"/>
              <a:t>layer</a:t>
            </a:r>
            <a:endParaRPr lang="en-US" sz="3200" b="1" dirty="0"/>
          </a:p>
        </p:txBody>
      </p:sp>
      <p:sp>
        <p:nvSpPr>
          <p:cNvPr id="9" name="Left Brace 8"/>
          <p:cNvSpPr/>
          <p:nvPr/>
        </p:nvSpPr>
        <p:spPr>
          <a:xfrm>
            <a:off x="2133600" y="4648200"/>
            <a:ext cx="381000" cy="1066800"/>
          </a:xfrm>
          <a:prstGeom prst="leftBrace">
            <a:avLst>
              <a:gd name="adj1" fmla="val 8629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" y="1090048"/>
            <a:ext cx="9132563" cy="57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application</a:t>
            </a:r>
          </a:p>
          <a:p>
            <a:pPr algn="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layer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133600" y="990600"/>
            <a:ext cx="381000" cy="1066800"/>
          </a:xfrm>
          <a:prstGeom prst="leftBrace">
            <a:avLst>
              <a:gd name="adj1" fmla="val 86299"/>
              <a:gd name="adj2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protocol</a:t>
            </a:r>
          </a:p>
          <a:p>
            <a:pPr algn="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layer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2133600" y="4648200"/>
            <a:ext cx="381000" cy="1066800"/>
          </a:xfrm>
          <a:prstGeom prst="leftBrace">
            <a:avLst>
              <a:gd name="adj1" fmla="val 86299"/>
              <a:gd name="adj2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7" y="1090047"/>
            <a:ext cx="9132559" cy="576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96102"/>
            <a:ext cx="9144000" cy="576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7" y="1497808"/>
            <a:ext cx="9102943" cy="39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788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30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408" y="1883568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192" y="3907632"/>
            <a:ext cx="838200" cy="6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>
              <a:rot lat="1080000" lon="18600000" rev="0"/>
            </a:camera>
            <a:lightRig rig="threePt" dir="t"/>
          </a:scene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5"/>
              </a:rPr>
              <a:t>http://liveobjects.cs.cornell.edu</a:t>
            </a:r>
            <a:endParaRPr lang="en-US" sz="4000" b="1" dirty="0" smtClean="0"/>
          </a:p>
        </p:txBody>
      </p:sp>
      <p:sp>
        <p:nvSpPr>
          <p:cNvPr id="8" name="Cloud 7"/>
          <p:cNvSpPr/>
          <p:nvPr/>
        </p:nvSpPr>
        <p:spPr>
          <a:xfrm rot="758063">
            <a:off x="2537190" y="2689579"/>
            <a:ext cx="4190816" cy="284344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3505200"/>
            <a:ext cx="762000" cy="2286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981200" y="3048000"/>
            <a:ext cx="685800" cy="304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53200" y="2819400"/>
            <a:ext cx="685800" cy="457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781800" y="3276600"/>
            <a:ext cx="685800" cy="304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781800" y="4572000"/>
            <a:ext cx="762000" cy="152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4876800"/>
            <a:ext cx="838200" cy="304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1828800" y="4114800"/>
            <a:ext cx="1752600" cy="1066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502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multicast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locking</a:t>
            </a:r>
            <a:endParaRPr lang="en-US" sz="3200" b="1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2781300" y="4838700"/>
            <a:ext cx="1143000" cy="1066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05200" y="6019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replication</a:t>
            </a:r>
            <a:endParaRPr lang="en-US" sz="3200" b="1" dirty="0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848100" y="5372100"/>
            <a:ext cx="14478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568166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commit</a:t>
            </a:r>
            <a:endParaRPr lang="en-US" sz="3200" b="1" dirty="0"/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5181600" y="4953000"/>
            <a:ext cx="1143000" cy="685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00224" y="1516856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replicated</a:t>
            </a:r>
          </a:p>
          <a:p>
            <a:pPr algn="ctr"/>
            <a:r>
              <a:rPr lang="en-US" sz="3200" b="1" dirty="0" smtClean="0"/>
              <a:t>content</a:t>
            </a:r>
            <a:endParaRPr lang="en-US" sz="3200" b="1" dirty="0"/>
          </a:p>
        </p:txBody>
      </p:sp>
      <p:sp>
        <p:nvSpPr>
          <p:cNvPr id="33" name="Rectangle 32"/>
          <p:cNvSpPr/>
          <p:nvPr/>
        </p:nvSpPr>
        <p:spPr>
          <a:xfrm>
            <a:off x="1524000" y="3048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952500" y="2781300"/>
            <a:ext cx="762000" cy="381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1295400" y="2514600"/>
            <a:ext cx="914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391400" y="2819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7048500" y="2324100"/>
            <a:ext cx="8382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7581900" y="2552700"/>
            <a:ext cx="685800" cy="4572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620000" y="4876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7277100" y="4381500"/>
            <a:ext cx="8382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772400" y="4572000"/>
            <a:ext cx="762000" cy="4572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3276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distributed </a:t>
            </a:r>
          </a:p>
          <a:p>
            <a:pPr algn="ctr"/>
            <a:r>
              <a:rPr lang="en-US" sz="3200" b="1" dirty="0" smtClean="0"/>
              <a:t>peer-to-peer</a:t>
            </a:r>
          </a:p>
          <a:p>
            <a:pPr algn="ctr"/>
            <a:r>
              <a:rPr lang="en-US" sz="3200" b="1" dirty="0" smtClean="0"/>
              <a:t>protocols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990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synchronization,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coordination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962400" y="2514600"/>
            <a:ext cx="1447800" cy="3810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0945"/>
            <a:ext cx="9144000" cy="58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90046"/>
            <a:ext cx="9144000" cy="576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70938"/>
            <a:ext cx="9144000" cy="58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70938"/>
            <a:ext cx="9144000" cy="58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70938"/>
            <a:ext cx="9144000" cy="58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1" y="969023"/>
            <a:ext cx="9145842" cy="595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70938"/>
            <a:ext cx="9143999" cy="58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773" y="1782306"/>
            <a:ext cx="6549976" cy="29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5345" y="4479088"/>
            <a:ext cx="5105400" cy="887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667000" y="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4572000"/>
            <a:ext cx="6477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247" y="1090048"/>
            <a:ext cx="5615553" cy="57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989754"/>
            <a:ext cx="9137217" cy="586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" y="989754"/>
            <a:ext cx="9137217" cy="586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886200"/>
            <a:ext cx="16002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6572"/>
            <a:ext cx="9144000" cy="53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4"/>
              </a:rPr>
              <a:t>http://liveobjects.cs.cornell.edu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2851"/>
            <a:ext cx="9153591" cy="587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38745" y="1447800"/>
            <a:ext cx="1066800" cy="685800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37102" y="2995048"/>
            <a:ext cx="914400" cy="685800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2851"/>
            <a:ext cx="9153591" cy="587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2" y="1079353"/>
            <a:ext cx="9153591" cy="57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9353"/>
            <a:ext cx="9153591" cy="57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9353"/>
            <a:ext cx="9153591" cy="57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91200"/>
            <a:ext cx="2286000" cy="685800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37102" y="4724400"/>
            <a:ext cx="914400" cy="685800"/>
          </a:xfrm>
          <a:prstGeom prst="roundRect">
            <a:avLst>
              <a:gd name="adj" fmla="val 36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9353"/>
            <a:ext cx="9153591" cy="57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773" y="1805553"/>
            <a:ext cx="6549976" cy="29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-7239000"/>
            <a:ext cx="5158106" cy="89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67000" y="4572000"/>
            <a:ext cx="6477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247" y="1090048"/>
            <a:ext cx="5615553" cy="57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Our Approach:</a:t>
            </a:r>
            <a:br>
              <a:rPr lang="en-US" sz="4800" b="1" dirty="0" smtClean="0"/>
            </a:br>
            <a:r>
              <a:rPr lang="en-US" sz="3600" b="1" dirty="0" smtClean="0"/>
              <a:t>Flows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Objects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Aggregation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Batching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Recursion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917" y="1562745"/>
            <a:ext cx="5690231" cy="42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example: distributed locking protocol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803584" cy="580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1896</Words>
  <Application>Microsoft Office PowerPoint</Application>
  <PresentationFormat>On-screen Show (4:3)</PresentationFormat>
  <Paragraphs>823</Paragraphs>
  <Slides>165</Slides>
  <Notes>163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165</vt:i4>
      </vt:variant>
    </vt:vector>
  </HeadingPairs>
  <TitlesOfParts>
    <vt:vector size="167" baseType="lpstr">
      <vt:lpstr>Office Theme</vt:lpstr>
      <vt:lpstr>Visio</vt:lpstr>
      <vt:lpstr>Distributed Data Flow Language for Multi-Party Protocols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Our Approach:  Flows Objects Aggregation Batching Recursion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Our Approach: Flows Objects Aggregation Batching  Recursion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Our Approach: Flows Objects Aggregation Batching  Recursion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Separation of Concerns</vt:lpstr>
      <vt:lpstr>Separation of Concerns</vt:lpstr>
      <vt:lpstr>Separation of Concerns</vt:lpstr>
      <vt:lpstr>Separation of Concerns</vt:lpstr>
      <vt:lpstr>Separation of Concerns</vt:lpstr>
      <vt:lpstr>Separation of Concerns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Our Approach: Flows Objects Aggregation Batching  Recursion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Our Approach: Flows Objects Aggregation Batching  Recursion</vt:lpstr>
      <vt:lpstr>Examples</vt:lpstr>
      <vt:lpstr>Slide 161</vt:lpstr>
      <vt:lpstr>Slide 162</vt:lpstr>
      <vt:lpstr>Conclusions</vt:lpstr>
      <vt:lpstr>Slide 164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Language: Flows</dc:title>
  <dc:creator>krzys</dc:creator>
  <cp:lastModifiedBy>krzys</cp:lastModifiedBy>
  <cp:revision>56</cp:revision>
  <dcterms:created xsi:type="dcterms:W3CDTF">2006-08-16T00:00:00Z</dcterms:created>
  <dcterms:modified xsi:type="dcterms:W3CDTF">2009-10-11T16:51:50Z</dcterms:modified>
</cp:coreProperties>
</file>