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8" r:id="rId4"/>
    <p:sldId id="269" r:id="rId5"/>
    <p:sldId id="270" r:id="rId6"/>
    <p:sldId id="273" r:id="rId7"/>
    <p:sldId id="271" r:id="rId8"/>
    <p:sldId id="262" r:id="rId9"/>
    <p:sldId id="272" r:id="rId10"/>
    <p:sldId id="263" r:id="rId11"/>
    <p:sldId id="264" r:id="rId12"/>
    <p:sldId id="266" r:id="rId13"/>
    <p:sldId id="267" r:id="rId14"/>
  </p:sldIdLst>
  <p:sldSz cx="9144000" cy="6858000" type="screen4x3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B5D5CD"/>
    <a:srgbClr val="C7DFD9"/>
    <a:srgbClr val="D7DFDC"/>
    <a:srgbClr val="E3E9E7"/>
    <a:srgbClr val="BED8D1"/>
    <a:srgbClr val="D2DCD9"/>
    <a:srgbClr val="CDE1DC"/>
    <a:srgbClr val="B8C8C4"/>
    <a:srgbClr val="FF8585"/>
    <a:srgbClr val="FFAB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04" autoAdjust="0"/>
    <p:restoredTop sz="87383" autoAdjust="0"/>
  </p:normalViewPr>
  <p:slideViewPr>
    <p:cSldViewPr showGuides="1">
      <p:cViewPr varScale="1">
        <p:scale>
          <a:sx n="56" d="100"/>
          <a:sy n="56" d="100"/>
        </p:scale>
        <p:origin x="-49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4.xml"/><Relationship Id="rId4" Type="http://schemas.openxmlformats.org/officeDocument/2006/relationships/image" Target="../media/image8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r>
              <a:rPr lang="de-DE"/>
              <a:t>Prof. Dr. Max Mustermann | Musterfakultät</a:t>
            </a:r>
          </a:p>
        </p:txBody>
      </p:sp>
      <p:pic>
        <p:nvPicPr>
          <p:cNvPr id="47110" name="Picture 6" descr="KIT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07950"/>
            <a:ext cx="1081088" cy="647700"/>
          </a:xfrm>
          <a:prstGeom prst="rect">
            <a:avLst/>
          </a:prstGeom>
          <a:noFill/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25923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de-DE" sz="800"/>
              <a:t>KIT – die Kooperation von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de-DE" sz="800"/>
              <a:t>Forschungszentrum Karlsruhe GmbH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de-DE" sz="800"/>
              <a:t>und Universität Karlsruhe (TH)</a:t>
            </a:r>
          </a:p>
        </p:txBody>
      </p:sp>
      <p:pic>
        <p:nvPicPr>
          <p:cNvPr id="47113" name="Picture 9" descr="fzk_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4900" y="8493125"/>
            <a:ext cx="1152525" cy="288925"/>
          </a:xfrm>
          <a:prstGeom prst="rect">
            <a:avLst/>
          </a:prstGeom>
          <a:noFill/>
        </p:spPr>
      </p:pic>
      <p:pic>
        <p:nvPicPr>
          <p:cNvPr id="47114" name="Picture 10" descr="Wortbildmarke_schwar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3325" y="8493125"/>
            <a:ext cx="1292225" cy="2095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0BB0CB-1B92-46DF-B1FD-1892E3EE09BC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What do we mean by decomposition?</a:t>
            </a:r>
          </a:p>
          <a:p>
            <a:r>
              <a:rPr lang="de-DE" dirty="0" smtClean="0"/>
              <a:t>0</a:t>
            </a:r>
            <a:r>
              <a:rPr lang="de-DE" baseline="0" dirty="0" smtClean="0"/>
              <a:t>. Instead of a monolithic kernel ...</a:t>
            </a:r>
          </a:p>
          <a:p>
            <a:r>
              <a:rPr lang="de-DE" baseline="0" dirty="0" smtClean="0"/>
              <a:t>1. ... we want to turn system components into servers (security, robustness, extensibility, reusability, ...)</a:t>
            </a:r>
          </a:p>
          <a:p>
            <a:r>
              <a:rPr lang="de-DE" dirty="0" smtClean="0"/>
              <a:t>2. Usually e</a:t>
            </a:r>
            <a:r>
              <a:rPr lang="de-DE" baseline="0" dirty="0" smtClean="0"/>
              <a:t>xisting microkernel, API with abstractions/mechanisms</a:t>
            </a:r>
          </a:p>
          <a:p>
            <a:r>
              <a:rPr lang="de-DE" baseline="0" dirty="0" smtClean="0"/>
              <a:t>3. Component on top, own abstractions</a:t>
            </a:r>
          </a:p>
          <a:p>
            <a:r>
              <a:rPr lang="de-DE" baseline="0" dirty="0" smtClean="0"/>
              <a:t>4. Microkernel abstractions leak into component model ...</a:t>
            </a:r>
          </a:p>
          <a:p>
            <a:r>
              <a:rPr lang="de-DE" baseline="0" dirty="0" smtClean="0"/>
              <a:t>5. ... and into components/servers (new problems: deadlocks, data location, batches, ... – fine if e.g. extreme concurrency is the goal, but harmful for decomposition)</a:t>
            </a:r>
          </a:p>
          <a:p>
            <a:r>
              <a:rPr lang="de-DE" baseline="0" dirty="0" smtClean="0"/>
              <a:t>6. Extra logic, glue code (more servers </a:t>
            </a:r>
            <a:r>
              <a:rPr lang="de-DE" baseline="0" dirty="0" smtClean="0">
                <a:sym typeface="Wingdings" pitchFamily="2" charset="2"/>
              </a:rPr>
              <a:t> much more complex interaction)</a:t>
            </a:r>
          </a:p>
          <a:p>
            <a:r>
              <a:rPr lang="de-DE" baseline="0" dirty="0" smtClean="0">
                <a:sym typeface="Wingdings" pitchFamily="2" charset="2"/>
              </a:rPr>
              <a:t>To solve these problems ...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0BB0CB-1B92-46DF-B1FD-1892E3EE09BC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aseline="0" dirty="0" smtClean="0"/>
              <a:t>... we take the reverse direction.</a:t>
            </a:r>
          </a:p>
          <a:p>
            <a:r>
              <a:rPr lang="de-DE" baseline="0" dirty="0" smtClean="0"/>
              <a:t>0. When decomposing, we have certain abstractions in mind (more general than threads etc.) ...</a:t>
            </a:r>
          </a:p>
          <a:p>
            <a:r>
              <a:rPr lang="de-DE" baseline="0" dirty="0" smtClean="0"/>
              <a:t>1. ... which are independent of these implementation-specific questions</a:t>
            </a:r>
          </a:p>
          <a:p>
            <a:r>
              <a:rPr lang="de-DE" baseline="0" dirty="0" smtClean="0"/>
              <a:t>2. Define component model based on those</a:t>
            </a:r>
            <a:br>
              <a:rPr lang="de-DE" baseline="0" dirty="0" smtClean="0"/>
            </a:br>
            <a:r>
              <a:rPr lang="de-DE" baseline="0" dirty="0" smtClean="0">
                <a:sym typeface="Wingdings" pitchFamily="2" charset="2"/>
              </a:rPr>
              <a:t> </a:t>
            </a:r>
            <a:r>
              <a:rPr lang="de-DE" dirty="0" smtClean="0"/>
              <a:t>Everything</a:t>
            </a:r>
            <a:r>
              <a:rPr lang="de-DE" baseline="0" dirty="0" smtClean="0"/>
              <a:t> on top of component model</a:t>
            </a:r>
            <a:br>
              <a:rPr lang="de-DE" baseline="0" dirty="0" smtClean="0"/>
            </a:br>
            <a:r>
              <a:rPr lang="de-DE" baseline="0" dirty="0" smtClean="0">
                <a:sym typeface="Wingdings" pitchFamily="2" charset="2"/>
              </a:rPr>
              <a:t> Why need additional API?</a:t>
            </a:r>
            <a:endParaRPr lang="de-DE" baseline="0" dirty="0" smtClean="0"/>
          </a:p>
          <a:p>
            <a:r>
              <a:rPr lang="de-DE" dirty="0" smtClean="0"/>
              <a:t>3. </a:t>
            </a:r>
            <a:r>
              <a:rPr lang="de-DE" baseline="0" dirty="0" smtClean="0">
                <a:sym typeface="Wingdings" pitchFamily="2" charset="2"/>
              </a:rPr>
              <a:t>M</a:t>
            </a:r>
            <a:r>
              <a:rPr lang="de-DE" dirty="0" smtClean="0"/>
              <a:t>icrokernel implements</a:t>
            </a:r>
            <a:r>
              <a:rPr lang="de-DE" baseline="0" dirty="0" smtClean="0"/>
              <a:t> model directly (must be simple and expressive)</a:t>
            </a:r>
            <a:br>
              <a:rPr lang="de-DE" baseline="0" dirty="0" smtClean="0"/>
            </a:br>
            <a:r>
              <a:rPr lang="de-DE" dirty="0" smtClean="0">
                <a:sym typeface="Wingdings" pitchFamily="2" charset="2"/>
              </a:rPr>
              <a:t> Model becomes API (different from usual microkernels)</a:t>
            </a:r>
          </a:p>
          <a:p>
            <a:r>
              <a:rPr lang="de-DE" dirty="0" smtClean="0">
                <a:sym typeface="Wingdings" pitchFamily="2" charset="2"/>
              </a:rPr>
              <a:t>Does it make a difference ...</a:t>
            </a:r>
            <a:r>
              <a:rPr lang="de-DE" baseline="0" dirty="0" smtClean="0">
                <a:sym typeface="Wingdings" pitchFamily="2" charset="2"/>
              </a:rPr>
              <a:t>?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0BB0CB-1B92-46DF-B1FD-1892E3EE09BC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Yes:</a:t>
            </a:r>
            <a:r>
              <a:rPr lang="de-DE" baseline="0" dirty="0" smtClean="0"/>
              <a:t> leads to different system structure.</a:t>
            </a:r>
            <a:endParaRPr lang="de-DE" dirty="0" smtClean="0"/>
          </a:p>
          <a:p>
            <a:r>
              <a:rPr lang="de-DE" dirty="0" smtClean="0"/>
              <a:t>0. Want to write a server, code solving</a:t>
            </a:r>
            <a:r>
              <a:rPr lang="de-DE" baseline="0" dirty="0" smtClean="0"/>
              <a:t> particular problem</a:t>
            </a:r>
            <a:endParaRPr lang="de-DE" dirty="0" smtClean="0"/>
          </a:p>
          <a:p>
            <a:r>
              <a:rPr lang="de-DE" dirty="0" smtClean="0"/>
              <a:t>1. M</a:t>
            </a:r>
            <a:r>
              <a:rPr lang="de-DE" baseline="0" dirty="0" smtClean="0"/>
              <a:t>icrokernel API tells us what to do</a:t>
            </a:r>
          </a:p>
          <a:p>
            <a:r>
              <a:rPr lang="de-DE" dirty="0" smtClean="0"/>
              <a:t>2. When</a:t>
            </a:r>
            <a:r>
              <a:rPr lang="de-DE" baseline="0" dirty="0" smtClean="0"/>
              <a:t> loaded</a:t>
            </a:r>
            <a:r>
              <a:rPr lang="de-DE" dirty="0" smtClean="0"/>
              <a:t>: at fundamental level, one of many tasks that run and communicate via IPC</a:t>
            </a:r>
            <a:br>
              <a:rPr lang="de-DE" dirty="0" smtClean="0"/>
            </a:br>
            <a:r>
              <a:rPr lang="de-DE" dirty="0" smtClean="0">
                <a:sym typeface="Wingdings" pitchFamily="2" charset="2"/>
              </a:rPr>
              <a:t> Distributed system</a:t>
            </a:r>
            <a:endParaRPr lang="de-DE" dirty="0" smtClean="0"/>
          </a:p>
          <a:p>
            <a:r>
              <a:rPr lang="de-DE" dirty="0" smtClean="0"/>
              <a:t>3.</a:t>
            </a:r>
            <a:r>
              <a:rPr lang="de-DE" baseline="0" dirty="0" smtClean="0"/>
              <a:t> Component model specifies what server looks like</a:t>
            </a:r>
            <a:br>
              <a:rPr lang="de-DE" baseline="0" dirty="0" smtClean="0"/>
            </a:br>
            <a:r>
              <a:rPr lang="de-DE" baseline="0" dirty="0" smtClean="0">
                <a:sym typeface="Wingdings" pitchFamily="2" charset="2"/>
              </a:rPr>
              <a:t> Compile into file  a bit of code dealing with problem, plus information (e.g. thread-safe)</a:t>
            </a:r>
          </a:p>
          <a:p>
            <a:r>
              <a:rPr lang="de-DE" baseline="0" dirty="0" smtClean="0">
                <a:sym typeface="Wingdings" pitchFamily="2" charset="2"/>
              </a:rPr>
              <a:t>4. When loaded: connected according to interfaces, function calls</a:t>
            </a:r>
            <a:br>
              <a:rPr lang="de-DE" baseline="0" dirty="0" smtClean="0">
                <a:sym typeface="Wingdings" pitchFamily="2" charset="2"/>
              </a:rPr>
            </a:br>
            <a:r>
              <a:rPr lang="de-DE" baseline="0" dirty="0" smtClean="0">
                <a:sym typeface="Wingdings" pitchFamily="2" charset="2"/>
              </a:rPr>
              <a:t> Still just a component, no task</a:t>
            </a:r>
          </a:p>
          <a:p>
            <a:r>
              <a:rPr lang="de-DE" baseline="0" dirty="0" smtClean="0">
                <a:sym typeface="Wingdings" pitchFamily="2" charset="2"/>
              </a:rPr>
              <a:t>Will only work if model covers everything we need to write a server. One example 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0BB0CB-1B92-46DF-B1FD-1892E3EE09BC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0. L</a:t>
            </a:r>
            <a:r>
              <a:rPr lang="de-DE" baseline="0" dirty="0" smtClean="0"/>
              <a:t>ots of dependencies between servers (especially in fine-grained system)</a:t>
            </a:r>
          </a:p>
          <a:p>
            <a:r>
              <a:rPr lang="de-DE" baseline="0" dirty="0" smtClean="0"/>
              <a:t>1. Some maintain state for others</a:t>
            </a:r>
          </a:p>
          <a:p>
            <a:r>
              <a:rPr lang="de-DE" dirty="0" smtClean="0"/>
              <a:t>2. If a</a:t>
            </a:r>
            <a:r>
              <a:rPr lang="de-DE" baseline="0" dirty="0" smtClean="0"/>
              <a:t> server dies, we want the state to disappear</a:t>
            </a:r>
          </a:p>
          <a:p>
            <a:r>
              <a:rPr lang="de-DE" baseline="0" dirty="0" smtClean="0"/>
              <a:t>Cannot be solved by individual servers.</a:t>
            </a:r>
          </a:p>
          <a:p>
            <a:r>
              <a:rPr lang="de-DE" baseline="0" dirty="0" smtClean="0"/>
              <a:t>Typical microkernel knows about event, but not dependencies.</a:t>
            </a:r>
          </a:p>
          <a:p>
            <a:r>
              <a:rPr lang="de-DE" dirty="0" smtClean="0"/>
              <a:t>Microkernel implementing component model</a:t>
            </a:r>
            <a:r>
              <a:rPr lang="de-DE" baseline="0" dirty="0" smtClean="0"/>
              <a:t> is different ...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0BB0CB-1B92-46DF-B1FD-1892E3EE09BC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aseline="0" dirty="0" smtClean="0">
                <a:sym typeface="Wingdings" pitchFamily="2" charset="2"/>
              </a:rPr>
              <a:t>0. References: local, opaque handles, managed by kernel, used for calls</a:t>
            </a:r>
          </a:p>
          <a:p>
            <a:r>
              <a:rPr lang="de-DE" baseline="0" dirty="0" smtClean="0">
                <a:sym typeface="Wingdings" pitchFamily="2" charset="2"/>
              </a:rPr>
              <a:t>1. Server will maintain state just for us, e.g. connection data</a:t>
            </a:r>
          </a:p>
          <a:p>
            <a:r>
              <a:rPr lang="de-DE" baseline="0" dirty="0" smtClean="0">
                <a:sym typeface="Wingdings" pitchFamily="2" charset="2"/>
              </a:rPr>
              <a:t>2. Create local object implementing interface, return reference</a:t>
            </a:r>
          </a:p>
          <a:p>
            <a:r>
              <a:rPr lang="de-DE" baseline="0" dirty="0" smtClean="0">
                <a:sym typeface="Wingdings" pitchFamily="2" charset="2"/>
              </a:rPr>
              <a:t>3. Call interface function</a:t>
            </a:r>
          </a:p>
          <a:p>
            <a:r>
              <a:rPr lang="de-DE" baseline="0" dirty="0" smtClean="0">
                <a:sym typeface="Wingdings" pitchFamily="2" charset="2"/>
              </a:rPr>
              <a:t>4. What if client dies?</a:t>
            </a:r>
          </a:p>
          <a:p>
            <a:r>
              <a:rPr lang="de-DE" baseline="0" dirty="0" smtClean="0">
                <a:sym typeface="Wingdings" pitchFamily="2" charset="2"/>
              </a:rPr>
              <a:t>5. References managed by kernel  Causes destruction of local object</a:t>
            </a:r>
          </a:p>
          <a:p>
            <a:r>
              <a:rPr lang="de-DE" baseline="0" dirty="0" smtClean="0">
                <a:sym typeface="Wingdings" pitchFamily="2" charset="2"/>
              </a:rPr>
              <a:t>A lot more relevant details – challenge: expressiveness/simplicity</a:t>
            </a:r>
          </a:p>
          <a:p>
            <a:r>
              <a:rPr lang="de-DE" baseline="0" dirty="0" smtClean="0">
                <a:sym typeface="Wingdings" pitchFamily="2" charset="2"/>
              </a:rPr>
              <a:t>Built prototype to work out entire component model 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0BB0CB-1B92-46DF-B1FD-1892E3EE09BC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0BB0CB-1B92-46DF-B1FD-1892E3EE09BC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14" y="3438525"/>
            <a:ext cx="9060891" cy="296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30" name="Picture 34" descr="II_rahmen_neu_titel_english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268413"/>
            <a:ext cx="8389937" cy="649287"/>
          </a:xfrm>
        </p:spPr>
        <p:txBody>
          <a:bodyPr/>
          <a:lstStyle>
            <a:lvl1pPr>
              <a:lnSpc>
                <a:spcPct val="90000"/>
              </a:lnSpc>
              <a:defRPr sz="26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6875" y="2232025"/>
            <a:ext cx="8370888" cy="620713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03225" y="6527800"/>
            <a:ext cx="52927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e-DE" sz="900"/>
              <a:t>KIT – The cooperation of Forschungszentrum Karlsruhe GmbH and Universität Karlsruhe (TH)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377630" y="3175955"/>
            <a:ext cx="76866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r>
              <a:rPr lang="de-DE" sz="1600" baseline="0" dirty="0" smtClean="0">
                <a:solidFill>
                  <a:schemeClr val="bg1"/>
                </a:solidFill>
              </a:rPr>
              <a:t>SYSTEM  ARCHITECTURE G</a:t>
            </a:r>
            <a:r>
              <a:rPr lang="de-DE" sz="1600" dirty="0" smtClean="0">
                <a:solidFill>
                  <a:schemeClr val="bg1"/>
                </a:solidFill>
              </a:rPr>
              <a:t>ROUP,  KARLSRUHE UNIVERSITY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4121" name="Picture 25" descr="KITlogo_4c_fruti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113" y="341313"/>
            <a:ext cx="1084262" cy="4953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Max Mustermann – Fakultät für Musterwissenschaften: Präsentationstitel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9A2C4D-DA48-41D3-966C-D593011672B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248DF6E-3603-400E-AA2C-A58EB431280D}" type="datetime1">
              <a:rPr lang="de-DE"/>
              <a:pPr/>
              <a:t>09.10.2009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Max Mustermann – Fakultät für Musterwissenschaften: Präsentationstitel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6FA6A4-962A-40B7-8BB1-67F467192E24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48FF616-16F9-472F-BE7A-96E70A805D55}" type="datetime1">
              <a:rPr lang="de-DE"/>
              <a:pPr/>
              <a:t>09.10.2009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Max Mustermann – Fakultät für Musterwissenschaften: Präsentationstitel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2682D0-782D-41C0-9D4F-AB68B053E744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68868B1-A7EF-4F2D-8CE4-81F9DDEFC378}" type="datetime1">
              <a:rPr lang="de-DE"/>
              <a:pPr/>
              <a:t>09.10.2009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Max Mustermann – Fakultät für Musterwissenschaften: Präsentationstitel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2D1C86-F8C0-46AB-8FAB-6BEDDAF5DC4A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09676B7-FBD7-4271-AD2D-1B8CABD12B12}" type="datetime1">
              <a:rPr lang="de-DE"/>
              <a:pPr/>
              <a:t>09.10.2009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Max Mustermann – Fakultät für Musterwissenschaften: Präsentationstitel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A02F8E-7830-40DB-B942-1F78D3DC8DBD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EE346-5E59-4203-BC8A-942B6EC2292E}" type="datetime1">
              <a:rPr lang="de-DE"/>
              <a:pPr/>
              <a:t>09.10.2009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3644900"/>
            <a:ext cx="4038600" cy="266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3644900"/>
            <a:ext cx="4038600" cy="266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Max Mustermann – Fakultät für Musterwissenschaften: Präsentationstitel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45E5D7-3F1D-46FC-99C3-1F6A221C7718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7C190F8-0A77-494F-A174-9D6B4B121AC2}" type="datetime1">
              <a:rPr lang="de-DE"/>
              <a:pPr/>
              <a:t>09.10.2009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Max Mustermann – Fakultät für Musterwissenschaften: Präsentationstitel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5CDBFC-CA60-463F-AE2D-F954CD20F813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C67B3CC-FD0D-4F67-BB97-07E9007FE14A}" type="datetime1">
              <a:rPr lang="de-DE"/>
              <a:pPr/>
              <a:t>09.10.2009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Max Mustermann – Fakultät für Musterwissenschaften: Präsentationstitel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8B7AC4-9922-4EA7-8985-A67812F392B8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9D988D5-F3C1-495D-8705-216AECA54476}" type="datetime1">
              <a:rPr lang="de-DE"/>
              <a:pPr/>
              <a:t>09.10.2009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Max Mustermann – Fakultät für Musterwissenschaften: Präsentationstitel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78F8CF-1955-41C2-A82F-76F617AC35D7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3F9773B-EA6B-42C9-8F95-D9D4C38121A2}" type="datetime1">
              <a:rPr lang="de-DE"/>
              <a:pPr/>
              <a:t>09.10.2009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Max Mustermann – Fakultät für Musterwissenschaften: Präsentationstitel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BE0226-C182-4F57-B5AA-8E23C43D93A4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CB21DD4-A897-420B-8D5F-876FC91F6DDB}" type="datetime1">
              <a:rPr lang="de-DE"/>
              <a:pPr/>
              <a:t>09.10.2009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Sebastian Reichelt, Jan Stoess, Frank Bellosa</a:t>
            </a:r>
            <a:br>
              <a:rPr lang="de-DE" dirty="0" smtClean="0"/>
            </a:br>
            <a:r>
              <a:rPr lang="de-DE" dirty="0" smtClean="0"/>
              <a:t>A Microkernel API for Fine-grained Decomposition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07950" y="6400800"/>
            <a:ext cx="677836" cy="314348"/>
          </a:xfrm>
        </p:spPr>
        <p:txBody>
          <a:bodyPr/>
          <a:lstStyle>
            <a:lvl1pPr>
              <a:defRPr sz="1800"/>
            </a:lvl1pPr>
          </a:lstStyle>
          <a:p>
            <a:fld id="{C5520A8D-C6D0-4890-AAB2-430F0481D75F}" type="slidenum">
              <a:rPr lang="de-DE" smtClean="0"/>
              <a:pPr/>
              <a:t>‹#›</a:t>
            </a:fld>
            <a:r>
              <a:rPr lang="de-DE" dirty="0" smtClean="0"/>
              <a:t>/12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Max Mustermann – Fakultät für Musterwissenschaften: Präsentationstitel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4A03B1-A48F-4D07-80B7-030D47461D08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C898E5B-2F85-48DE-A786-6E7305E4BBEA}" type="datetime1">
              <a:rPr lang="de-DE"/>
              <a:pPr/>
              <a:t>09.10.2009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Max Mustermann – Fakultät für Musterwissenschaften: Präsentationstitel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7E6206-7F23-4DA9-8F61-8088CF7AABDE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D95205A-3BB0-470F-B980-692C2D3E2ECB}" type="datetime1">
              <a:rPr lang="de-DE"/>
              <a:pPr/>
              <a:t>09.10.2009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0025" y="3049588"/>
            <a:ext cx="2074863" cy="3259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3049588"/>
            <a:ext cx="6073775" cy="3259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Max Mustermann – Fakultät für Musterwissenschaften: Präsentationstitel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5BCE4B-74BC-48A4-BCBD-7BE989248D79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5C1B3D4-782D-4772-8BC3-93B4CA4F3F3B}" type="datetime1">
              <a:rPr lang="de-DE"/>
              <a:pPr/>
              <a:t>09.10.2009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Max Mustermann – Fakultät für Musterwissenschaften: Präsentationstitel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475C20-D56A-48AC-9E15-E2B689CDC38A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F5E86FE-B069-48E2-8A80-409F8E7E5B9E}" type="datetime1">
              <a:rPr lang="de-DE"/>
              <a:pPr/>
              <a:t>09.10.2009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Max Mustermann – Fakultät für Musterwissenschaften: Präsentationstitel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62F3A6-9B02-4E2C-ABC0-D47C7AE41ECA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8F9ACE9-E02A-4556-B754-347B3330AFB1}" type="datetime1">
              <a:rPr lang="de-DE"/>
              <a:pPr/>
              <a:t>09.10.2009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Max Mustermann – Fakultät für Musterwissenschaften: Präsentationstitel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431EFF-7759-4ADF-82D3-BD69A0E9BC83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4778F95-EFB8-45A3-9958-97212B7DC1B9}" type="datetime1">
              <a:rPr lang="de-DE"/>
              <a:pPr/>
              <a:t>09.10.2009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Max Mustermann – Fakultät für Musterwissenschaften: Präsentationstitel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C0C8C3-E59D-4BB3-9C6A-7E437D730D83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B169AD1-2412-4FF2-9B69-3D481722EEB8}" type="datetime1">
              <a:rPr lang="de-DE"/>
              <a:pPr/>
              <a:t>09.10.2009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Max Mustermann – Fakultät für Musterwissenschaften: Präsentationstitel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DAF534-29A7-4AD4-B18B-EB3270D7AD87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1420115-799F-4B19-A9E8-AB0F845E03E9}" type="datetime1">
              <a:rPr lang="de-DE"/>
              <a:pPr/>
              <a:t>09.10.2009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Max Mustermann – Fakultät für Musterwissenschaften: Präsentationstitel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B522AF-84C5-4639-94D0-4AB209D440FD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5F3DFA9-7F65-419A-A3D6-0F5618037996}" type="datetime1">
              <a:rPr lang="de-DE"/>
              <a:pPr/>
              <a:t>09.10.2009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Prof. Max Mustermann – Fakultät für Musterwissenschaften: Präsentationstitel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46DB4D-44F8-4092-9413-C631AEA67029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998E4AD-57E4-46C6-95C8-0D7D43D67CF1}" type="datetime1">
              <a:rPr lang="de-DE"/>
              <a:pPr/>
              <a:t>09.10.2009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II_rahmen_neu_folge_english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72056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Karlsruhe Institute of Technology (KIT).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82713" y="6400800"/>
            <a:ext cx="40338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/>
            </a:lvl1pPr>
          </a:lstStyle>
          <a:p>
            <a:r>
              <a:rPr lang="de-DE"/>
              <a:t>Prof. Max Mustermann – Fakultät für Musterwissenschaften: Präsentationstitel</a:t>
            </a:r>
          </a:p>
        </p:txBody>
      </p:sp>
      <p:pic>
        <p:nvPicPr>
          <p:cNvPr id="1033" name="Picture 9" descr="KITlogo_4c_frutig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400800"/>
            <a:ext cx="39846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fld id="{6E510D23-9F29-40A7-89F7-624D602C2793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7675" y="6400800"/>
            <a:ext cx="868363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BAB837B7-E6F5-47DA-9441-680E1F807033}" type="datetime1">
              <a:rPr lang="de-DE"/>
              <a:pPr/>
              <a:t>09.10.2009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40" name="Picture 8" descr="II_rahmen_neu_titel_english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2045" name="Picture 13" descr="KITlogo_4c_frutig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2113" y="341313"/>
            <a:ext cx="1084262" cy="495300"/>
          </a:xfrm>
          <a:prstGeom prst="rect">
            <a:avLst/>
          </a:prstGeom>
          <a:noFill/>
        </p:spPr>
      </p:pic>
      <p:sp>
        <p:nvSpPr>
          <p:cNvPr id="1720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049588"/>
            <a:ext cx="8229600" cy="407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72051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3644900"/>
            <a:ext cx="82296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</p:txBody>
      </p:sp>
      <p:sp>
        <p:nvSpPr>
          <p:cNvPr id="172055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82713" y="6400800"/>
            <a:ext cx="40338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/>
            </a:lvl1pPr>
          </a:lstStyle>
          <a:p>
            <a:r>
              <a:rPr lang="de-DE"/>
              <a:t>Prof. Max Mustermann – Fakultät für Musterwissenschaften: Präsentationstitel</a:t>
            </a:r>
          </a:p>
        </p:txBody>
      </p:sp>
      <p:sp>
        <p:nvSpPr>
          <p:cNvPr id="172056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400800"/>
            <a:ext cx="39846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fld id="{CFB72C7A-70EC-41B9-A9A0-E07BBF2AA5FC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172057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7675" y="6400800"/>
            <a:ext cx="868363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D7228692-51A3-4802-905C-AC991E016CE2}" type="datetime1">
              <a:rPr lang="de-DE"/>
              <a:pPr/>
              <a:t>09.10.2009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400" dirty="0" smtClean="0"/>
              <a:t>A Microkernel API for Fine-grained Decomposition</a:t>
            </a:r>
            <a:endParaRPr lang="de-DE" sz="2400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800" dirty="0" smtClean="0">
                <a:solidFill>
                  <a:srgbClr val="C00000"/>
                </a:solidFill>
              </a:rPr>
              <a:t>Sebastian Reichelt</a:t>
            </a:r>
            <a:r>
              <a:rPr lang="de-DE" sz="1800" dirty="0" smtClean="0"/>
              <a:t>,  Jan Stoess,  Frank Bellosa</a:t>
            </a:r>
            <a:endParaRPr lang="de-DE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Performance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Sebastian Reichelt, Jan Stoess, Frank Bellosa</a:t>
            </a:r>
            <a:br>
              <a:rPr lang="de-DE" smtClean="0"/>
            </a:br>
            <a:r>
              <a:rPr lang="de-DE" smtClean="0"/>
              <a:t>A Microkernel API for Fine-grained Decomposition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520A8D-C6D0-4890-AAB2-430F0481D75F}" type="slidenum">
              <a:rPr lang="de-DE" smtClean="0"/>
              <a:pPr/>
              <a:t>10</a:t>
            </a:fld>
            <a:r>
              <a:rPr lang="de-DE" dirty="0" smtClean="0"/>
              <a:t>/11</a:t>
            </a:r>
            <a:endParaRPr lang="de-DE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1393009" y="1525900"/>
          <a:ext cx="6357981" cy="1688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743"/>
                <a:gridCol w="1571636"/>
                <a:gridCol w="1321602"/>
              </a:tblGrid>
              <a:tr h="500066">
                <a:tc>
                  <a:txBody>
                    <a:bodyPr/>
                    <a:lstStyle/>
                    <a:p>
                      <a:r>
                        <a:rPr lang="de-DE" sz="2200" dirty="0" smtClean="0"/>
                        <a:t>Operation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200" dirty="0" smtClean="0"/>
                        <a:t>Pentium</a:t>
                      </a:r>
                      <a:r>
                        <a:rPr lang="de-DE" sz="2200" baseline="0" dirty="0" smtClean="0"/>
                        <a:t> 4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200" dirty="0" smtClean="0"/>
                        <a:t>Core 2</a:t>
                      </a:r>
                      <a:endParaRPr lang="de-DE" sz="2200" dirty="0"/>
                    </a:p>
                  </a:txBody>
                  <a:tcPr/>
                </a:tc>
              </a:tr>
              <a:tr h="454142">
                <a:tc>
                  <a:txBody>
                    <a:bodyPr/>
                    <a:lstStyle/>
                    <a:p>
                      <a:r>
                        <a:rPr lang="de-DE" sz="2200" b="1" dirty="0" smtClean="0"/>
                        <a:t>Cross-component call/return (kernel mode</a:t>
                      </a:r>
                      <a:r>
                        <a:rPr lang="de-DE" sz="2200" b="1" baseline="0" dirty="0" smtClean="0"/>
                        <a:t>)</a:t>
                      </a:r>
                      <a:endParaRPr lang="de-DE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200" b="1" dirty="0" smtClean="0"/>
                        <a:t>46</a:t>
                      </a:r>
                      <a:endParaRPr lang="de-DE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200" b="1" dirty="0" smtClean="0"/>
                        <a:t>23</a:t>
                      </a:r>
                      <a:endParaRPr lang="de-DE" sz="2200" b="1" dirty="0"/>
                    </a:p>
                  </a:txBody>
                  <a:tcPr/>
                </a:tc>
              </a:tr>
              <a:tr h="309570">
                <a:tc>
                  <a:txBody>
                    <a:bodyPr/>
                    <a:lstStyle/>
                    <a:p>
                      <a:r>
                        <a:rPr lang="de-DE" sz="2200" dirty="0" smtClean="0"/>
                        <a:t>Function call/return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200" dirty="0" smtClean="0"/>
                        <a:t>11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200" dirty="0" smtClean="0"/>
                        <a:t>9</a:t>
                      </a:r>
                      <a:endParaRPr lang="de-DE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ight Brace 7"/>
          <p:cNvSpPr/>
          <p:nvPr/>
        </p:nvSpPr>
        <p:spPr>
          <a:xfrm rot="5400000">
            <a:off x="6182956" y="3825511"/>
            <a:ext cx="207111" cy="2857520"/>
          </a:xfrm>
          <a:prstGeom prst="rightBrace">
            <a:avLst>
              <a:gd name="adj1" fmla="val 2529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5786446" y="5357826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cycles</a:t>
            </a:r>
            <a:endParaRPr lang="de-DE" sz="2000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1393009" y="3429000"/>
          <a:ext cx="6357981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743"/>
                <a:gridCol w="1571636"/>
                <a:gridCol w="1321602"/>
              </a:tblGrid>
              <a:tr h="285752">
                <a:tc>
                  <a:txBody>
                    <a:bodyPr/>
                    <a:lstStyle/>
                    <a:p>
                      <a:r>
                        <a:rPr lang="de-DE" sz="2200" dirty="0" smtClean="0"/>
                        <a:t>Operation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200" dirty="0" smtClean="0"/>
                        <a:t>Pentium</a:t>
                      </a:r>
                      <a:r>
                        <a:rPr lang="de-DE" sz="2200" baseline="0" dirty="0" smtClean="0"/>
                        <a:t> 4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200" dirty="0" smtClean="0"/>
                        <a:t>Core 2</a:t>
                      </a:r>
                      <a:endParaRPr lang="de-DE" sz="2200" dirty="0"/>
                    </a:p>
                  </a:txBody>
                  <a:tcPr/>
                </a:tc>
              </a:tr>
              <a:tr h="382704">
                <a:tc>
                  <a:txBody>
                    <a:bodyPr/>
                    <a:lstStyle/>
                    <a:p>
                      <a:r>
                        <a:rPr lang="de-DE" sz="2200" b="1" baseline="0" dirty="0" smtClean="0"/>
                        <a:t>Cross-component call/return (i</a:t>
                      </a:r>
                      <a:r>
                        <a:rPr lang="de-DE" sz="2200" b="1" dirty="0" smtClean="0"/>
                        <a:t>nter-AS)</a:t>
                      </a:r>
                      <a:endParaRPr lang="de-DE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200" b="1" dirty="0" smtClean="0"/>
                        <a:t>1965</a:t>
                      </a:r>
                      <a:endParaRPr lang="de-DE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200" b="1" dirty="0" smtClean="0"/>
                        <a:t>771</a:t>
                      </a:r>
                      <a:endParaRPr lang="de-DE" sz="2200" b="1" dirty="0"/>
                    </a:p>
                  </a:txBody>
                  <a:tcPr/>
                </a:tc>
              </a:tr>
              <a:tr h="240040">
                <a:tc>
                  <a:txBody>
                    <a:bodyPr/>
                    <a:lstStyle/>
                    <a:p>
                      <a:r>
                        <a:rPr lang="de-DE" sz="2200" dirty="0" smtClean="0"/>
                        <a:t>L4Ka round-trip</a:t>
                      </a:r>
                      <a:r>
                        <a:rPr lang="de-DE" sz="2200" baseline="0" dirty="0" smtClean="0"/>
                        <a:t> IPC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200" dirty="0" smtClean="0"/>
                        <a:t>2262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200" dirty="0" smtClean="0"/>
                        <a:t>1052</a:t>
                      </a:r>
                      <a:endParaRPr lang="de-DE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214546" y="2928934"/>
            <a:ext cx="4714908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i="1" dirty="0" smtClean="0"/>
              <a:t>Low performance overhead</a:t>
            </a:r>
            <a:endParaRPr lang="de-DE" sz="28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Conclusion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42984"/>
            <a:ext cx="8356600" cy="4894262"/>
          </a:xfrm>
        </p:spPr>
        <p:txBody>
          <a:bodyPr/>
          <a:lstStyle/>
          <a:p>
            <a:r>
              <a:rPr lang="de-DE" dirty="0" smtClean="0"/>
              <a:t>Microkernel APIs enforce system structure</a:t>
            </a:r>
          </a:p>
          <a:p>
            <a:pPr lvl="1"/>
            <a:r>
              <a:rPr lang="de-DE" sz="2200" dirty="0" smtClean="0">
                <a:sym typeface="Wingdings" pitchFamily="2" charset="2"/>
              </a:rPr>
              <a:t>Existing APIs  distributed systems</a:t>
            </a:r>
          </a:p>
          <a:p>
            <a:pPr lvl="1"/>
            <a:r>
              <a:rPr lang="de-DE" sz="2200" dirty="0" smtClean="0">
                <a:sym typeface="Wingdings" pitchFamily="2" charset="2"/>
              </a:rPr>
              <a:t>Development, reuse, and granularity problems</a:t>
            </a:r>
            <a:endParaRPr lang="de-DE" dirty="0" smtClean="0">
              <a:sym typeface="Wingdings" pitchFamily="2" charset="2"/>
            </a:endParaRPr>
          </a:p>
          <a:p>
            <a:r>
              <a:rPr lang="de-DE" dirty="0" smtClean="0"/>
              <a:t>Our approach: component model as API</a:t>
            </a:r>
          </a:p>
          <a:p>
            <a:pPr lvl="1"/>
            <a:r>
              <a:rPr lang="de-DE" sz="2200" dirty="0" smtClean="0">
                <a:sym typeface="Wingdings" pitchFamily="2" charset="2"/>
              </a:rPr>
              <a:t>More g</a:t>
            </a:r>
            <a:r>
              <a:rPr lang="de-DE" sz="2200" dirty="0" smtClean="0"/>
              <a:t>eneral abstractions related to decomposition</a:t>
            </a:r>
            <a:br>
              <a:rPr lang="de-DE" sz="2200" dirty="0" smtClean="0"/>
            </a:br>
            <a:r>
              <a:rPr lang="de-DE" sz="2200" dirty="0" smtClean="0"/>
              <a:t>(servers, interfaces, calls, references, local objects, ...)</a:t>
            </a:r>
          </a:p>
          <a:p>
            <a:pPr lvl="1"/>
            <a:r>
              <a:rPr lang="de-DE" sz="2200" dirty="0" smtClean="0">
                <a:sym typeface="Wingdings" pitchFamily="2" charset="2"/>
              </a:rPr>
              <a:t>D</a:t>
            </a:r>
            <a:r>
              <a:rPr lang="de-DE" sz="2200" dirty="0" smtClean="0"/>
              <a:t>erived microkernel design</a:t>
            </a:r>
          </a:p>
          <a:p>
            <a:r>
              <a:rPr lang="de-DE" dirty="0" err="1" smtClean="0"/>
              <a:t>Networking-capable</a:t>
            </a:r>
            <a:r>
              <a:rPr lang="de-DE" dirty="0" smtClean="0"/>
              <a:t> prototype OS</a:t>
            </a:r>
          </a:p>
          <a:p>
            <a:r>
              <a:rPr lang="de-DE" dirty="0" smtClean="0"/>
              <a:t>Good granularity and reuse, promising performance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Sebastian Reichelt, Jan Stoess, Frank Bellosa</a:t>
            </a:r>
            <a:br>
              <a:rPr lang="de-DE" smtClean="0"/>
            </a:br>
            <a:r>
              <a:rPr lang="de-DE" smtClean="0"/>
              <a:t>A Microkernel API for Fine-grained Decomposition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520A8D-C6D0-4890-AAB2-430F0481D75F}" type="slidenum">
              <a:rPr lang="de-DE" smtClean="0"/>
              <a:pPr/>
              <a:t>11</a:t>
            </a:fld>
            <a:r>
              <a:rPr lang="de-DE" dirty="0" smtClean="0"/>
              <a:t>/11</a:t>
            </a:r>
            <a:endParaRPr lang="de-DE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00496" y="5214950"/>
            <a:ext cx="46434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Tx/>
              <a:buBlip>
                <a:blip r:embed="rId2"/>
              </a:buBlip>
              <a:tabLst/>
              <a:defRPr/>
            </a:pPr>
            <a:r>
              <a:rPr kumimoji="0" lang="de-DE" sz="2600" b="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http://oosys.sourceforge.net/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Tx/>
              <a:buBlip>
                <a:blip r:embed="rId2"/>
              </a:buBlip>
              <a:tabLst/>
              <a:defRPr/>
            </a:pPr>
            <a:r>
              <a:rPr kumimoji="0" lang="de-DE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 today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38" t="5357" r="1238" b="892"/>
          <a:stretch>
            <a:fillRect/>
          </a:stretch>
        </p:blipFill>
        <p:spPr bwMode="auto">
          <a:xfrm>
            <a:off x="2500298" y="5214950"/>
            <a:ext cx="1143008" cy="857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Example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Sebastian Reichelt, Jan Stoess, Frank Bellosa</a:t>
            </a:r>
            <a:br>
              <a:rPr lang="de-DE" smtClean="0"/>
            </a:br>
            <a:r>
              <a:rPr lang="de-DE" smtClean="0"/>
              <a:t>A Microkernel API for Fine-grained Decomposition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446463" y="2071678"/>
            <a:ext cx="8251073" cy="2308324"/>
          </a:xfrm>
          <a:prstGeom prst="rect">
            <a:avLst/>
          </a:prstGeom>
          <a:solidFill>
            <a:srgbClr val="EBFFEB"/>
          </a:solidFill>
          <a:ln w="28575"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File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VFS::</a:t>
            </a:r>
            <a:r>
              <a:rPr lang="de-DE" sz="1600" b="1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getFile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const char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*name, Size nameSize) {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unsigned int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i = 0; i &lt; fsCount; i++) {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(fs[i].matches(name, nameSize)) {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return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fs[i].ref-&gt;</a:t>
            </a:r>
            <a:r>
              <a:rPr lang="de-DE" sz="1600" b="1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getFile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(name + fs[i].nameSize,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                                     nameSize - fs[i].nameSize);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       }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de-DE" sz="1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THROW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(EFileNotFound);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de-DE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357290" y="4572008"/>
            <a:ext cx="2143140" cy="642942"/>
          </a:xfrm>
          <a:prstGeom prst="wedgeRoundRectCallout">
            <a:avLst>
              <a:gd name="adj1" fmla="val 7192"/>
              <a:gd name="adj2" fmla="val -27561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automatic reference counting</a:t>
            </a:r>
            <a:endParaRPr lang="de-DE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572000" y="4500570"/>
            <a:ext cx="2143140" cy="642942"/>
          </a:xfrm>
          <a:prstGeom prst="wedgeRoundRectCallout">
            <a:avLst>
              <a:gd name="adj1" fmla="val -34446"/>
              <a:gd name="adj2" fmla="val -26705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automatic locking/unlocking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1785918" y="3929066"/>
            <a:ext cx="3357586" cy="1928826"/>
          </a:xfrm>
          <a:prstGeom prst="round2DiagRect">
            <a:avLst/>
          </a:prstGeom>
          <a:gradFill>
            <a:gsLst>
              <a:gs pos="0">
                <a:srgbClr val="D7DFDC"/>
              </a:gs>
              <a:gs pos="100000">
                <a:srgbClr val="B5D5CD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</a:rPr>
              <a:t>Component model</a:t>
            </a:r>
          </a:p>
          <a:p>
            <a:pPr algn="ctr"/>
            <a:endParaRPr lang="de-DE" sz="2400" dirty="0" smtClean="0">
              <a:solidFill>
                <a:schemeClr val="tx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de-DE" sz="2400" dirty="0" smtClean="0">
              <a:solidFill>
                <a:schemeClr val="tx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de-DE" sz="2400" dirty="0" smtClean="0">
              <a:solidFill>
                <a:schemeClr val="tx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14612" y="4929198"/>
            <a:ext cx="1214446" cy="428628"/>
          </a:xfrm>
          <a:prstGeom prst="rect">
            <a:avLst/>
          </a:prstGeom>
          <a:gradFill>
            <a:gsLst>
              <a:gs pos="0">
                <a:srgbClr val="FF8585"/>
              </a:gs>
              <a:gs pos="100000">
                <a:srgbClr val="FFC9C9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Interfaces</a:t>
            </a:r>
            <a:endParaRPr lang="de-DE" dirty="0"/>
          </a:p>
        </p:txBody>
      </p:sp>
      <p:sp>
        <p:nvSpPr>
          <p:cNvPr id="34" name="Rectangle 33"/>
          <p:cNvSpPr/>
          <p:nvPr/>
        </p:nvSpPr>
        <p:spPr>
          <a:xfrm>
            <a:off x="5643570" y="1571612"/>
            <a:ext cx="3071834" cy="4357718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ounded Rectangle 17"/>
          <p:cNvSpPr/>
          <p:nvPr/>
        </p:nvSpPr>
        <p:spPr>
          <a:xfrm>
            <a:off x="5715008" y="5000636"/>
            <a:ext cx="2928958" cy="857256"/>
          </a:xfrm>
          <a:prstGeom prst="roundRect">
            <a:avLst>
              <a:gd name="adj" fmla="val 32775"/>
            </a:avLst>
          </a:prstGeom>
          <a:gradFill rotWithShape="1">
            <a:gsLst>
              <a:gs pos="0">
                <a:srgbClr val="4F81BD">
                  <a:tint val="62000"/>
                  <a:satMod val="180000"/>
                </a:srgbClr>
              </a:gs>
              <a:gs pos="65000">
                <a:srgbClr val="4F81BD">
                  <a:tint val="32000"/>
                  <a:satMod val="250000"/>
                </a:srgbClr>
              </a:gs>
              <a:gs pos="100000">
                <a:srgbClr val="4F81BD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Microkernel</a:t>
            </a: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OS Decomposition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Sebastian Reichelt, Jan Stoess, Frank Bellosa</a:t>
            </a:r>
            <a:br>
              <a:rPr lang="de-DE" smtClean="0"/>
            </a:br>
            <a:r>
              <a:rPr lang="de-DE" smtClean="0"/>
              <a:t>A Microkernel API for Fine-grained Decomposition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520A8D-C6D0-4890-AAB2-430F0481D75F}" type="slidenum">
              <a:rPr lang="de-DE" smtClean="0"/>
              <a:pPr/>
              <a:t>2</a:t>
            </a:fld>
            <a:r>
              <a:rPr lang="de-DE" dirty="0" smtClean="0"/>
              <a:t>/11</a:t>
            </a:r>
            <a:endParaRPr lang="de-DE" dirty="0"/>
          </a:p>
        </p:txBody>
      </p:sp>
      <p:sp>
        <p:nvSpPr>
          <p:cNvPr id="6" name="Rounded Rectangle 5"/>
          <p:cNvSpPr/>
          <p:nvPr/>
        </p:nvSpPr>
        <p:spPr>
          <a:xfrm>
            <a:off x="5715008" y="1643050"/>
            <a:ext cx="2928958" cy="4214842"/>
          </a:xfrm>
          <a:prstGeom prst="roundRect">
            <a:avLst>
              <a:gd name="adj" fmla="val 8358"/>
            </a:avLst>
          </a:prstGeom>
          <a:gradFill rotWithShape="1">
            <a:gsLst>
              <a:gs pos="0">
                <a:srgbClr val="4F81BD">
                  <a:tint val="62000"/>
                  <a:satMod val="180000"/>
                </a:srgbClr>
              </a:gs>
              <a:gs pos="65000">
                <a:srgbClr val="4F81BD">
                  <a:tint val="32000"/>
                  <a:satMod val="250000"/>
                </a:srgbClr>
              </a:gs>
              <a:gs pos="100000">
                <a:srgbClr val="4F81BD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Kernel</a:t>
            </a: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>
            <a:stCxn id="12" idx="2"/>
            <a:endCxn id="13" idx="0"/>
          </p:cNvCxnSpPr>
          <p:nvPr/>
        </p:nvCxnSpPr>
        <p:spPr>
          <a:xfrm rot="5400000">
            <a:off x="6367467" y="3188484"/>
            <a:ext cx="1624040" cy="1588"/>
          </a:xfrm>
          <a:prstGeom prst="straightConnector1">
            <a:avLst/>
          </a:prstGeom>
          <a:noFill/>
          <a:ln w="9525" cap="flat" cmpd="sng" algn="ctr">
            <a:solidFill>
              <a:srgbClr val="C0504D"/>
            </a:solidFill>
            <a:prstDash val="solid"/>
            <a:headEnd type="triangle" w="lg" len="lg"/>
            <a:tailEnd type="triangle" w="lg" len="lg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</p:cxnSp>
      <p:sp>
        <p:nvSpPr>
          <p:cNvPr id="17" name="Folded Corner 16"/>
          <p:cNvSpPr/>
          <p:nvPr/>
        </p:nvSpPr>
        <p:spPr>
          <a:xfrm>
            <a:off x="6693106" y="2961985"/>
            <a:ext cx="1000132" cy="50006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Packets</a:t>
            </a:r>
            <a:endParaRPr lang="de-DE" dirty="0"/>
          </a:p>
        </p:txBody>
      </p:sp>
      <p:sp>
        <p:nvSpPr>
          <p:cNvPr id="19" name="Round Diagonal Corner Rectangle 18"/>
          <p:cNvSpPr/>
          <p:nvPr/>
        </p:nvSpPr>
        <p:spPr>
          <a:xfrm>
            <a:off x="428596" y="1643050"/>
            <a:ext cx="3357586" cy="1928826"/>
          </a:xfrm>
          <a:prstGeom prst="round2DiagRect">
            <a:avLst/>
          </a:prstGeom>
          <a:gradFill>
            <a:gsLst>
              <a:gs pos="0">
                <a:srgbClr val="D7DFDC"/>
              </a:gs>
              <a:gs pos="100000">
                <a:srgbClr val="B5D5CD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</a:rPr>
              <a:t>Microkernel</a:t>
            </a:r>
          </a:p>
          <a:p>
            <a:pPr algn="ctr"/>
            <a:endParaRPr lang="de-DE" sz="2400" dirty="0" smtClean="0">
              <a:solidFill>
                <a:schemeClr val="tx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de-DE" sz="2400" dirty="0" smtClean="0">
              <a:solidFill>
                <a:schemeClr val="tx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de-DE" sz="2400" dirty="0" smtClean="0">
              <a:solidFill>
                <a:schemeClr val="tx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2910" y="2357430"/>
            <a:ext cx="1214446" cy="428628"/>
          </a:xfrm>
          <a:prstGeom prst="rect">
            <a:avLst/>
          </a:prstGeom>
          <a:gradFill>
            <a:gsLst>
              <a:gs pos="0">
                <a:srgbClr val="FF8585"/>
              </a:gs>
              <a:gs pos="100000">
                <a:srgbClr val="FFC9C9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Threads</a:t>
            </a:r>
            <a:endParaRPr lang="de-DE" dirty="0"/>
          </a:p>
        </p:txBody>
      </p:sp>
      <p:sp>
        <p:nvSpPr>
          <p:cNvPr id="21" name="Rectangle 20"/>
          <p:cNvSpPr/>
          <p:nvPr/>
        </p:nvSpPr>
        <p:spPr>
          <a:xfrm>
            <a:off x="2285984" y="2571744"/>
            <a:ext cx="1214446" cy="642942"/>
          </a:xfrm>
          <a:prstGeom prst="rect">
            <a:avLst/>
          </a:prstGeom>
          <a:gradFill>
            <a:gsLst>
              <a:gs pos="0">
                <a:srgbClr val="FF8585"/>
              </a:gs>
              <a:gs pos="100000">
                <a:srgbClr val="FFC9C9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Address spaces</a:t>
            </a:r>
            <a:endParaRPr lang="de-DE" dirty="0"/>
          </a:p>
        </p:txBody>
      </p:sp>
      <p:sp>
        <p:nvSpPr>
          <p:cNvPr id="22" name="Rectangle 21"/>
          <p:cNvSpPr/>
          <p:nvPr/>
        </p:nvSpPr>
        <p:spPr>
          <a:xfrm>
            <a:off x="857224" y="3000372"/>
            <a:ext cx="1214446" cy="428628"/>
          </a:xfrm>
          <a:prstGeom prst="rect">
            <a:avLst/>
          </a:prstGeom>
          <a:gradFill>
            <a:gsLst>
              <a:gs pos="0">
                <a:srgbClr val="FF8585"/>
              </a:gs>
              <a:gs pos="100000">
                <a:srgbClr val="FFC9C9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IPC</a:t>
            </a:r>
            <a:endParaRPr lang="de-DE" dirty="0"/>
          </a:p>
        </p:txBody>
      </p:sp>
      <p:sp>
        <p:nvSpPr>
          <p:cNvPr id="24" name="Rectangle 23"/>
          <p:cNvSpPr/>
          <p:nvPr/>
        </p:nvSpPr>
        <p:spPr>
          <a:xfrm>
            <a:off x="642910" y="2357430"/>
            <a:ext cx="1214446" cy="428628"/>
          </a:xfrm>
          <a:prstGeom prst="rect">
            <a:avLst/>
          </a:prstGeom>
          <a:gradFill>
            <a:gsLst>
              <a:gs pos="0">
                <a:srgbClr val="FF8585"/>
              </a:gs>
              <a:gs pos="100000">
                <a:srgbClr val="FFC9C9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Threads</a:t>
            </a:r>
            <a:endParaRPr lang="de-DE" dirty="0"/>
          </a:p>
        </p:txBody>
      </p:sp>
      <p:sp>
        <p:nvSpPr>
          <p:cNvPr id="25" name="Rectangle 24"/>
          <p:cNvSpPr/>
          <p:nvPr/>
        </p:nvSpPr>
        <p:spPr>
          <a:xfrm>
            <a:off x="2285984" y="2571744"/>
            <a:ext cx="1214446" cy="642942"/>
          </a:xfrm>
          <a:prstGeom prst="rect">
            <a:avLst/>
          </a:prstGeom>
          <a:gradFill>
            <a:gsLst>
              <a:gs pos="0">
                <a:srgbClr val="FF8585"/>
              </a:gs>
              <a:gs pos="100000">
                <a:srgbClr val="FFC9C9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Address spaces</a:t>
            </a:r>
            <a:endParaRPr lang="de-DE" dirty="0"/>
          </a:p>
        </p:txBody>
      </p:sp>
      <p:sp>
        <p:nvSpPr>
          <p:cNvPr id="26" name="Rectangle 25"/>
          <p:cNvSpPr/>
          <p:nvPr/>
        </p:nvSpPr>
        <p:spPr>
          <a:xfrm>
            <a:off x="857224" y="3000372"/>
            <a:ext cx="1214446" cy="428628"/>
          </a:xfrm>
          <a:prstGeom prst="rect">
            <a:avLst/>
          </a:prstGeom>
          <a:gradFill>
            <a:gsLst>
              <a:gs pos="0">
                <a:srgbClr val="FF8585"/>
              </a:gs>
              <a:gs pos="100000">
                <a:srgbClr val="FFC9C9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IPC</a:t>
            </a:r>
            <a:endParaRPr lang="de-DE" dirty="0"/>
          </a:p>
        </p:txBody>
      </p:sp>
      <p:sp>
        <p:nvSpPr>
          <p:cNvPr id="27" name="Bent-Up Arrow 26"/>
          <p:cNvSpPr/>
          <p:nvPr/>
        </p:nvSpPr>
        <p:spPr>
          <a:xfrm rot="5400000">
            <a:off x="678629" y="3893347"/>
            <a:ext cx="857256" cy="785818"/>
          </a:xfrm>
          <a:prstGeom prst="bentUpArrow">
            <a:avLst>
              <a:gd name="adj1" fmla="val 31230"/>
              <a:gd name="adj2" fmla="val 41613"/>
              <a:gd name="adj3" fmla="val 45329"/>
            </a:avLst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Bent-Up Arrow 27"/>
          <p:cNvSpPr/>
          <p:nvPr/>
        </p:nvSpPr>
        <p:spPr>
          <a:xfrm rot="16200000" flipV="1">
            <a:off x="4607719" y="2821777"/>
            <a:ext cx="857256" cy="785818"/>
          </a:xfrm>
          <a:prstGeom prst="bentUpArrow">
            <a:avLst>
              <a:gd name="adj1" fmla="val 31230"/>
              <a:gd name="adj2" fmla="val 41613"/>
              <a:gd name="adj3" fmla="val 45329"/>
            </a:avLst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ounded Rectangle 11"/>
          <p:cNvSpPr/>
          <p:nvPr/>
        </p:nvSpPr>
        <p:spPr>
          <a:xfrm>
            <a:off x="5857884" y="1857364"/>
            <a:ext cx="2643206" cy="519100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TCP/IP stack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57884" y="4000504"/>
            <a:ext cx="2643206" cy="519100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kern="0" dirty="0" smtClean="0">
                <a:solidFill>
                  <a:sysClr val="windowText" lastClr="000000"/>
                </a:solidFill>
                <a:latin typeface="Calibri"/>
              </a:rPr>
              <a:t>Device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driver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00232" y="4643446"/>
            <a:ext cx="1214446" cy="428628"/>
          </a:xfrm>
          <a:prstGeom prst="rect">
            <a:avLst/>
          </a:prstGeom>
          <a:gradFill>
            <a:gsLst>
              <a:gs pos="0">
                <a:srgbClr val="FF8585"/>
              </a:gs>
              <a:gs pos="100000">
                <a:srgbClr val="FFC9C9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Threads</a:t>
            </a:r>
            <a:endParaRPr lang="de-DE" dirty="0"/>
          </a:p>
        </p:txBody>
      </p:sp>
      <p:sp>
        <p:nvSpPr>
          <p:cNvPr id="31" name="Rectangle 30"/>
          <p:cNvSpPr/>
          <p:nvPr/>
        </p:nvSpPr>
        <p:spPr>
          <a:xfrm>
            <a:off x="2000232" y="4643446"/>
            <a:ext cx="1214446" cy="428628"/>
          </a:xfrm>
          <a:prstGeom prst="rect">
            <a:avLst/>
          </a:prstGeom>
          <a:gradFill>
            <a:gsLst>
              <a:gs pos="0">
                <a:srgbClr val="FF8585"/>
              </a:gs>
              <a:gs pos="100000">
                <a:srgbClr val="FFC9C9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Threads</a:t>
            </a:r>
            <a:endParaRPr lang="de-DE" dirty="0"/>
          </a:p>
        </p:txBody>
      </p:sp>
      <p:sp>
        <p:nvSpPr>
          <p:cNvPr id="32" name="Rectangle 31"/>
          <p:cNvSpPr/>
          <p:nvPr/>
        </p:nvSpPr>
        <p:spPr>
          <a:xfrm>
            <a:off x="2214546" y="5286388"/>
            <a:ext cx="1214446" cy="428628"/>
          </a:xfrm>
          <a:prstGeom prst="rect">
            <a:avLst/>
          </a:prstGeom>
          <a:gradFill>
            <a:gsLst>
              <a:gs pos="0">
                <a:srgbClr val="FF8585"/>
              </a:gs>
              <a:gs pos="100000">
                <a:srgbClr val="FFC9C9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IPC</a:t>
            </a:r>
            <a:endParaRPr lang="de-DE" dirty="0"/>
          </a:p>
        </p:txBody>
      </p:sp>
      <p:sp>
        <p:nvSpPr>
          <p:cNvPr id="33" name="Rectangle 32"/>
          <p:cNvSpPr/>
          <p:nvPr/>
        </p:nvSpPr>
        <p:spPr>
          <a:xfrm>
            <a:off x="3643306" y="4786322"/>
            <a:ext cx="1214446" cy="642942"/>
          </a:xfrm>
          <a:prstGeom prst="rect">
            <a:avLst/>
          </a:prstGeom>
          <a:gradFill>
            <a:gsLst>
              <a:gs pos="0">
                <a:srgbClr val="FF8585"/>
              </a:gs>
              <a:gs pos="100000">
                <a:srgbClr val="FFC9C9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Address spaces</a:t>
            </a:r>
            <a:endParaRPr lang="de-DE" dirty="0"/>
          </a:p>
        </p:txBody>
      </p:sp>
      <p:sp>
        <p:nvSpPr>
          <p:cNvPr id="35" name="Cloud Callout 34"/>
          <p:cNvSpPr/>
          <p:nvPr/>
        </p:nvSpPr>
        <p:spPr>
          <a:xfrm>
            <a:off x="2071670" y="1571612"/>
            <a:ext cx="3786214" cy="2714644"/>
          </a:xfrm>
          <a:prstGeom prst="cloudCallout">
            <a:avLst>
              <a:gd name="adj1" fmla="val 56322"/>
              <a:gd name="adj2" fmla="val 49998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i="1" dirty="0" smtClean="0"/>
              <a:t>Data location?</a:t>
            </a:r>
          </a:p>
          <a:p>
            <a:pPr algn="ctr"/>
            <a:r>
              <a:rPr lang="de-DE" sz="2400" i="1" dirty="0" smtClean="0"/>
              <a:t>Data transfer?</a:t>
            </a:r>
          </a:p>
          <a:p>
            <a:pPr algn="ctr"/>
            <a:r>
              <a:rPr lang="de-DE" sz="2400" i="1" dirty="0" smtClean="0"/>
              <a:t>Split state?</a:t>
            </a:r>
          </a:p>
          <a:p>
            <a:pPr algn="ctr"/>
            <a:r>
              <a:rPr lang="de-DE" sz="2400" i="1" dirty="0" smtClean="0"/>
              <a:t>System knowledge?</a:t>
            </a:r>
            <a:endParaRPr lang="de-DE" sz="2400" i="1" dirty="0"/>
          </a:p>
        </p:txBody>
      </p:sp>
      <p:sp>
        <p:nvSpPr>
          <p:cNvPr id="36" name="Cloud Callout 35"/>
          <p:cNvSpPr/>
          <p:nvPr/>
        </p:nvSpPr>
        <p:spPr>
          <a:xfrm>
            <a:off x="1785918" y="3857628"/>
            <a:ext cx="3786214" cy="2071702"/>
          </a:xfrm>
          <a:prstGeom prst="cloudCallout">
            <a:avLst>
              <a:gd name="adj1" fmla="val -19715"/>
              <a:gd name="adj2" fmla="val -80890"/>
            </a:avLst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i="1" dirty="0" smtClean="0"/>
              <a:t>Ease of development?</a:t>
            </a:r>
          </a:p>
          <a:p>
            <a:pPr algn="ctr"/>
            <a:r>
              <a:rPr lang="de-DE" sz="2400" b="1" i="1" dirty="0" smtClean="0"/>
              <a:t>Reuse?</a:t>
            </a:r>
          </a:p>
          <a:p>
            <a:pPr algn="ctr"/>
            <a:r>
              <a:rPr lang="de-DE" sz="2400" b="1" i="1" dirty="0" smtClean="0"/>
              <a:t>Granularity?</a:t>
            </a:r>
            <a:endParaRPr lang="de-DE" sz="24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162 L 0.14844 0.333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16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232 L 0.14844 0.333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16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42586E-6 L 0.15226 0.3300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023 L 0.41181 -0.3865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-19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4106 -0.0733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3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28244E-6 L 0.475 -0.2600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-13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74 L 0.42899 -0.2970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8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3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6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8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9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9" grpId="2" animBg="1"/>
      <p:bldP spid="29" grpId="3" animBg="1"/>
      <p:bldP spid="34" grpId="0" animBg="1"/>
      <p:bldP spid="18" grpId="0" animBg="1"/>
      <p:bldP spid="6" grpId="0" animBg="1"/>
      <p:bldP spid="6" grpId="1" animBg="1"/>
      <p:bldP spid="17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8" grpId="0" animBg="1"/>
      <p:bldP spid="28" grpId="1" animBg="1"/>
      <p:bldP spid="12" grpId="0" animBg="1"/>
      <p:bldP spid="13" grpId="0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643570" y="1571612"/>
            <a:ext cx="3071834" cy="4357718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ounded Rectangle 17"/>
          <p:cNvSpPr/>
          <p:nvPr/>
        </p:nvSpPr>
        <p:spPr>
          <a:xfrm>
            <a:off x="5715008" y="5000636"/>
            <a:ext cx="2928958" cy="857256"/>
          </a:xfrm>
          <a:prstGeom prst="roundRect">
            <a:avLst>
              <a:gd name="adj" fmla="val 32775"/>
            </a:avLst>
          </a:prstGeom>
          <a:gradFill rotWithShape="1">
            <a:gsLst>
              <a:gs pos="0">
                <a:srgbClr val="4F81BD">
                  <a:tint val="62000"/>
                  <a:satMod val="180000"/>
                </a:srgbClr>
              </a:gs>
              <a:gs pos="65000">
                <a:srgbClr val="4F81BD">
                  <a:tint val="32000"/>
                  <a:satMod val="250000"/>
                </a:srgbClr>
              </a:gs>
              <a:gs pos="100000">
                <a:srgbClr val="4F81BD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Microkernel</a:t>
            </a: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Our Approach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Sebastian Reichelt, Jan Stoess, Frank Bellosa</a:t>
            </a:r>
            <a:br>
              <a:rPr lang="de-DE" smtClean="0"/>
            </a:br>
            <a:r>
              <a:rPr lang="de-DE" smtClean="0"/>
              <a:t>A Microkernel API for Fine-grained Decomposition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520A8D-C6D0-4890-AAB2-430F0481D75F}" type="slidenum">
              <a:rPr lang="de-DE" smtClean="0"/>
              <a:pPr/>
              <a:t>3</a:t>
            </a:fld>
            <a:r>
              <a:rPr lang="de-DE" dirty="0" smtClean="0"/>
              <a:t>/11</a:t>
            </a:r>
            <a:endParaRPr lang="de-DE" dirty="0"/>
          </a:p>
        </p:txBody>
      </p:sp>
      <p:cxnSp>
        <p:nvCxnSpPr>
          <p:cNvPr id="14" name="Straight Arrow Connector 13"/>
          <p:cNvCxnSpPr>
            <a:stCxn id="12" idx="2"/>
            <a:endCxn id="13" idx="0"/>
          </p:cNvCxnSpPr>
          <p:nvPr/>
        </p:nvCxnSpPr>
        <p:spPr>
          <a:xfrm rot="5400000">
            <a:off x="6367467" y="3188484"/>
            <a:ext cx="1624040" cy="1588"/>
          </a:xfrm>
          <a:prstGeom prst="straightConnector1">
            <a:avLst/>
          </a:prstGeom>
          <a:noFill/>
          <a:ln w="9525" cap="flat" cmpd="sng" algn="ctr">
            <a:solidFill>
              <a:srgbClr val="C0504D"/>
            </a:solidFill>
            <a:prstDash val="solid"/>
            <a:headEnd type="triangle" w="lg" len="lg"/>
            <a:tailEnd type="triangle" w="lg" len="lg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</p:cxnSp>
      <p:sp>
        <p:nvSpPr>
          <p:cNvPr id="17" name="Folded Corner 16"/>
          <p:cNvSpPr/>
          <p:nvPr/>
        </p:nvSpPr>
        <p:spPr>
          <a:xfrm>
            <a:off x="6693106" y="2961985"/>
            <a:ext cx="1000132" cy="50006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Packets</a:t>
            </a:r>
            <a:endParaRPr lang="de-DE" dirty="0"/>
          </a:p>
        </p:txBody>
      </p:sp>
      <p:sp>
        <p:nvSpPr>
          <p:cNvPr id="19" name="Round Diagonal Corner Rectangle 18"/>
          <p:cNvSpPr/>
          <p:nvPr/>
        </p:nvSpPr>
        <p:spPr>
          <a:xfrm>
            <a:off x="428596" y="1643050"/>
            <a:ext cx="3357586" cy="1928826"/>
          </a:xfrm>
          <a:prstGeom prst="round2DiagRect">
            <a:avLst/>
          </a:prstGeom>
          <a:gradFill>
            <a:gsLst>
              <a:gs pos="0">
                <a:srgbClr val="D7DFDC"/>
              </a:gs>
              <a:gs pos="100000">
                <a:srgbClr val="B5D5CD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</a:rPr>
              <a:t>Microkernel</a:t>
            </a:r>
          </a:p>
          <a:p>
            <a:pPr algn="ctr"/>
            <a:endParaRPr lang="de-DE" sz="2400" dirty="0" smtClean="0">
              <a:solidFill>
                <a:schemeClr val="tx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de-DE" sz="2400" dirty="0" smtClean="0">
              <a:solidFill>
                <a:schemeClr val="tx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de-DE" sz="2400" dirty="0" smtClean="0">
              <a:solidFill>
                <a:schemeClr val="tx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Round Diagonal Corner Rectangle 22"/>
          <p:cNvSpPr/>
          <p:nvPr/>
        </p:nvSpPr>
        <p:spPr>
          <a:xfrm>
            <a:off x="1785918" y="3929066"/>
            <a:ext cx="3357586" cy="1928826"/>
          </a:xfrm>
          <a:prstGeom prst="round2DiagRect">
            <a:avLst/>
          </a:prstGeom>
          <a:gradFill>
            <a:gsLst>
              <a:gs pos="0">
                <a:srgbClr val="D7DFDC"/>
              </a:gs>
              <a:gs pos="100000">
                <a:srgbClr val="B5D5CD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</a:rPr>
              <a:t>Component model</a:t>
            </a:r>
          </a:p>
          <a:p>
            <a:pPr algn="ctr"/>
            <a:endParaRPr lang="de-DE" sz="2400" dirty="0" smtClean="0">
              <a:solidFill>
                <a:schemeClr val="tx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de-DE" sz="2400" dirty="0" smtClean="0">
              <a:solidFill>
                <a:schemeClr val="tx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de-DE" sz="2400" dirty="0" smtClean="0">
              <a:solidFill>
                <a:schemeClr val="tx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Bent-Up Arrow 26"/>
          <p:cNvSpPr/>
          <p:nvPr/>
        </p:nvSpPr>
        <p:spPr>
          <a:xfrm flipH="1">
            <a:off x="678629" y="3786190"/>
            <a:ext cx="857256" cy="785818"/>
          </a:xfrm>
          <a:prstGeom prst="bentUpArrow">
            <a:avLst>
              <a:gd name="adj1" fmla="val 31230"/>
              <a:gd name="adj2" fmla="val 41613"/>
              <a:gd name="adj3" fmla="val 45329"/>
            </a:avLst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Bent-Up Arrow 27"/>
          <p:cNvSpPr/>
          <p:nvPr/>
        </p:nvSpPr>
        <p:spPr>
          <a:xfrm flipH="1" flipV="1">
            <a:off x="4607719" y="2857496"/>
            <a:ext cx="857256" cy="785818"/>
          </a:xfrm>
          <a:prstGeom prst="bentUpArrow">
            <a:avLst>
              <a:gd name="adj1" fmla="val 31230"/>
              <a:gd name="adj2" fmla="val 41613"/>
              <a:gd name="adj3" fmla="val 45329"/>
            </a:avLst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ounded Rectangle 11"/>
          <p:cNvSpPr/>
          <p:nvPr/>
        </p:nvSpPr>
        <p:spPr>
          <a:xfrm>
            <a:off x="5857884" y="1857364"/>
            <a:ext cx="2643206" cy="519100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TCP/IP stack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57884" y="4000504"/>
            <a:ext cx="2643206" cy="519100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kern="0" dirty="0" smtClean="0">
                <a:solidFill>
                  <a:sysClr val="windowText" lastClr="000000"/>
                </a:solidFill>
                <a:latin typeface="Calibri"/>
              </a:rPr>
              <a:t>Device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driver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14612" y="4929198"/>
            <a:ext cx="1214446" cy="428628"/>
          </a:xfrm>
          <a:prstGeom prst="rect">
            <a:avLst/>
          </a:prstGeom>
          <a:gradFill>
            <a:gsLst>
              <a:gs pos="0">
                <a:srgbClr val="FF8585"/>
              </a:gs>
              <a:gs pos="100000">
                <a:srgbClr val="FFC9C9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Interfaces</a:t>
            </a:r>
            <a:endParaRPr lang="de-DE" dirty="0"/>
          </a:p>
        </p:txBody>
      </p:sp>
      <p:sp>
        <p:nvSpPr>
          <p:cNvPr id="40" name="Rectangle 39"/>
          <p:cNvSpPr/>
          <p:nvPr/>
        </p:nvSpPr>
        <p:spPr>
          <a:xfrm>
            <a:off x="6643702" y="3571876"/>
            <a:ext cx="1143008" cy="571504"/>
          </a:xfrm>
          <a:prstGeom prst="rect">
            <a:avLst/>
          </a:prstGeom>
          <a:gradFill>
            <a:gsLst>
              <a:gs pos="0">
                <a:srgbClr val="FF8585"/>
              </a:gs>
              <a:gs pos="100000">
                <a:srgbClr val="FFC9C9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Function calls</a:t>
            </a:r>
            <a:endParaRPr lang="de-DE" dirty="0"/>
          </a:p>
        </p:txBody>
      </p:sp>
      <p:sp>
        <p:nvSpPr>
          <p:cNvPr id="41" name="Rectangle 40"/>
          <p:cNvSpPr/>
          <p:nvPr/>
        </p:nvSpPr>
        <p:spPr>
          <a:xfrm>
            <a:off x="6000760" y="1785926"/>
            <a:ext cx="1000132" cy="428628"/>
          </a:xfrm>
          <a:prstGeom prst="rect">
            <a:avLst/>
          </a:prstGeom>
          <a:gradFill>
            <a:gsLst>
              <a:gs pos="0">
                <a:srgbClr val="FF8585"/>
              </a:gs>
              <a:gs pos="100000">
                <a:srgbClr val="FFC9C9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Servers</a:t>
            </a:r>
            <a:endParaRPr lang="de-DE" dirty="0"/>
          </a:p>
        </p:txBody>
      </p:sp>
      <p:sp>
        <p:nvSpPr>
          <p:cNvPr id="42" name="Rectangle 41"/>
          <p:cNvSpPr/>
          <p:nvPr/>
        </p:nvSpPr>
        <p:spPr>
          <a:xfrm>
            <a:off x="7643834" y="2643182"/>
            <a:ext cx="928694" cy="642942"/>
          </a:xfrm>
          <a:prstGeom prst="rect">
            <a:avLst/>
          </a:prstGeom>
          <a:gradFill>
            <a:gsLst>
              <a:gs pos="0">
                <a:srgbClr val="FF8585"/>
              </a:gs>
              <a:gs pos="100000">
                <a:srgbClr val="FFC9C9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Local objects</a:t>
            </a:r>
            <a:endParaRPr lang="de-DE" dirty="0"/>
          </a:p>
        </p:txBody>
      </p:sp>
      <p:sp>
        <p:nvSpPr>
          <p:cNvPr id="32" name="Rectangle 31"/>
          <p:cNvSpPr/>
          <p:nvPr/>
        </p:nvSpPr>
        <p:spPr>
          <a:xfrm>
            <a:off x="6643702" y="3571876"/>
            <a:ext cx="1143008" cy="571504"/>
          </a:xfrm>
          <a:prstGeom prst="rect">
            <a:avLst/>
          </a:prstGeom>
          <a:gradFill>
            <a:gsLst>
              <a:gs pos="0">
                <a:srgbClr val="FF8585"/>
              </a:gs>
              <a:gs pos="100000">
                <a:srgbClr val="FFC9C9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Function calls</a:t>
            </a:r>
            <a:endParaRPr lang="de-DE" dirty="0"/>
          </a:p>
        </p:txBody>
      </p:sp>
      <p:sp>
        <p:nvSpPr>
          <p:cNvPr id="29" name="Rectangle 28"/>
          <p:cNvSpPr/>
          <p:nvPr/>
        </p:nvSpPr>
        <p:spPr>
          <a:xfrm>
            <a:off x="7643834" y="2643182"/>
            <a:ext cx="928694" cy="642942"/>
          </a:xfrm>
          <a:prstGeom prst="rect">
            <a:avLst/>
          </a:prstGeom>
          <a:gradFill>
            <a:gsLst>
              <a:gs pos="0">
                <a:srgbClr val="FF8585"/>
              </a:gs>
              <a:gs pos="100000">
                <a:srgbClr val="FFC9C9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Local objects</a:t>
            </a:r>
            <a:endParaRPr lang="de-DE" dirty="0"/>
          </a:p>
        </p:txBody>
      </p:sp>
      <p:sp>
        <p:nvSpPr>
          <p:cNvPr id="44" name="Rectangle 43"/>
          <p:cNvSpPr/>
          <p:nvPr/>
        </p:nvSpPr>
        <p:spPr>
          <a:xfrm>
            <a:off x="5929322" y="2714620"/>
            <a:ext cx="1357322" cy="357190"/>
          </a:xfrm>
          <a:prstGeom prst="rect">
            <a:avLst/>
          </a:prstGeom>
          <a:gradFill>
            <a:gsLst>
              <a:gs pos="0">
                <a:srgbClr val="FF8585"/>
              </a:gs>
              <a:gs pos="100000">
                <a:srgbClr val="FFC9C9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References</a:t>
            </a:r>
            <a:endParaRPr lang="de-DE" dirty="0"/>
          </a:p>
        </p:txBody>
      </p:sp>
      <p:sp>
        <p:nvSpPr>
          <p:cNvPr id="33" name="Rectangle 32"/>
          <p:cNvSpPr/>
          <p:nvPr/>
        </p:nvSpPr>
        <p:spPr>
          <a:xfrm>
            <a:off x="6000760" y="1785926"/>
            <a:ext cx="1000132" cy="428628"/>
          </a:xfrm>
          <a:prstGeom prst="rect">
            <a:avLst/>
          </a:prstGeom>
          <a:gradFill>
            <a:gsLst>
              <a:gs pos="0">
                <a:srgbClr val="FF8585"/>
              </a:gs>
              <a:gs pos="100000">
                <a:srgbClr val="FFC9C9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Servers</a:t>
            </a:r>
            <a:endParaRPr lang="de-DE" dirty="0"/>
          </a:p>
        </p:txBody>
      </p:sp>
      <p:sp>
        <p:nvSpPr>
          <p:cNvPr id="43" name="Rectangle 42"/>
          <p:cNvSpPr/>
          <p:nvPr/>
        </p:nvSpPr>
        <p:spPr>
          <a:xfrm>
            <a:off x="5929322" y="2714620"/>
            <a:ext cx="1357322" cy="357190"/>
          </a:xfrm>
          <a:prstGeom prst="rect">
            <a:avLst/>
          </a:prstGeom>
          <a:gradFill>
            <a:gsLst>
              <a:gs pos="0">
                <a:srgbClr val="FF8585"/>
              </a:gs>
              <a:gs pos="100000">
                <a:srgbClr val="FFC9C9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References</a:t>
            </a:r>
            <a:endParaRPr lang="de-DE" dirty="0"/>
          </a:p>
        </p:txBody>
      </p:sp>
      <p:sp>
        <p:nvSpPr>
          <p:cNvPr id="39" name="Round Diagonal Corner Rectangle 38"/>
          <p:cNvSpPr/>
          <p:nvPr/>
        </p:nvSpPr>
        <p:spPr>
          <a:xfrm>
            <a:off x="1785918" y="3929066"/>
            <a:ext cx="3357586" cy="192882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</a:rPr>
              <a:t>Component model</a:t>
            </a:r>
          </a:p>
          <a:p>
            <a:pPr algn="ctr"/>
            <a:endParaRPr lang="de-DE" sz="2400" dirty="0" smtClean="0">
              <a:solidFill>
                <a:schemeClr val="tx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de-DE" sz="2400" dirty="0" smtClean="0">
              <a:solidFill>
                <a:schemeClr val="tx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de-DE" sz="2400" dirty="0" smtClean="0">
              <a:solidFill>
                <a:schemeClr val="tx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2071670" y="1571612"/>
            <a:ext cx="3786214" cy="2714644"/>
          </a:xfrm>
          <a:prstGeom prst="cloudCallout">
            <a:avLst>
              <a:gd name="adj1" fmla="val 56322"/>
              <a:gd name="adj2" fmla="val 49998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i="1" dirty="0" smtClean="0"/>
              <a:t>Data location?</a:t>
            </a:r>
          </a:p>
          <a:p>
            <a:pPr algn="ctr"/>
            <a:r>
              <a:rPr lang="de-DE" sz="2400" i="1" dirty="0" smtClean="0"/>
              <a:t>Data transfer?</a:t>
            </a:r>
          </a:p>
          <a:p>
            <a:pPr algn="ctr"/>
            <a:r>
              <a:rPr lang="de-DE" sz="2400" i="1" dirty="0" smtClean="0"/>
              <a:t>Split state?</a:t>
            </a:r>
          </a:p>
          <a:p>
            <a:pPr algn="ctr"/>
            <a:r>
              <a:rPr lang="de-DE" sz="2400" i="1" dirty="0" smtClean="0"/>
              <a:t>System knowledge?</a:t>
            </a:r>
            <a:endParaRPr lang="de-DE" sz="2400" i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2214546" y="1643050"/>
            <a:ext cx="3500462" cy="2571768"/>
            <a:chOff x="2214546" y="1643050"/>
            <a:chExt cx="3500462" cy="2571768"/>
          </a:xfrm>
        </p:grpSpPr>
        <p:cxnSp>
          <p:nvCxnSpPr>
            <p:cNvPr id="38" name="Straight Connector 37"/>
            <p:cNvCxnSpPr/>
            <p:nvPr/>
          </p:nvCxnSpPr>
          <p:spPr>
            <a:xfrm flipV="1">
              <a:off x="2214546" y="1643050"/>
              <a:ext cx="3500462" cy="25717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214546" y="1643050"/>
              <a:ext cx="3500462" cy="25717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53921E-7 L -0.50955 0.2209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" y="11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26093E-6 L -0.42361 0.3969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19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86679E-6 L -0.41805 0.351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17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8.97317E-7 L -0.25399 0.277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-0.00185 L -0.15313 -0.28863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14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3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29" grpId="0" animBg="1"/>
      <p:bldP spid="29" grpId="1" animBg="1"/>
      <p:bldP spid="33" grpId="0" animBg="1"/>
      <p:bldP spid="33" grpId="1" animBg="1"/>
      <p:bldP spid="43" grpId="0" animBg="1"/>
      <p:bldP spid="43" grpId="1" animBg="1"/>
      <p:bldP spid="39" grpId="0" animBg="1"/>
      <p:bldP spid="39" grpId="1" animBg="1"/>
      <p:bldP spid="39" grpId="2" animBg="1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 flipV="1">
            <a:off x="6072198" y="4429132"/>
            <a:ext cx="214314" cy="351468"/>
            <a:chOff x="7643834" y="4110043"/>
            <a:chExt cx="214314" cy="351468"/>
          </a:xfrm>
        </p:grpSpPr>
        <p:cxnSp>
          <p:nvCxnSpPr>
            <p:cNvPr id="69" name="Straight Connector 68"/>
            <p:cNvCxnSpPr/>
            <p:nvPr/>
          </p:nvCxnSpPr>
          <p:spPr>
            <a:xfrm rot="5400000" flipH="1" flipV="1">
              <a:off x="7679389" y="4390701"/>
              <a:ext cx="140961" cy="6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Block Arc 69"/>
            <p:cNvSpPr/>
            <p:nvPr/>
          </p:nvSpPr>
          <p:spPr>
            <a:xfrm flipV="1">
              <a:off x="7643834" y="4110043"/>
              <a:ext cx="214314" cy="214314"/>
            </a:xfrm>
            <a:prstGeom prst="blockArc">
              <a:avLst>
                <a:gd name="adj1" fmla="val 10800000"/>
                <a:gd name="adj2" fmla="val 69969"/>
                <a:gd name="adj3" fmla="val 632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cxnSp>
        <p:nvCxnSpPr>
          <p:cNvPr id="71" name="Straight Connector 70"/>
          <p:cNvCxnSpPr/>
          <p:nvPr/>
        </p:nvCxnSpPr>
        <p:spPr>
          <a:xfrm rot="16200000" flipV="1">
            <a:off x="6071157" y="4781485"/>
            <a:ext cx="216061" cy="1250"/>
          </a:xfrm>
          <a:prstGeom prst="line">
            <a:avLst/>
          </a:prstGeom>
          <a:ln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 rot="5400000">
            <a:off x="6783717" y="4932059"/>
            <a:ext cx="214314" cy="351468"/>
            <a:chOff x="7643834" y="4110043"/>
            <a:chExt cx="214314" cy="351468"/>
          </a:xfrm>
        </p:grpSpPr>
        <p:cxnSp>
          <p:nvCxnSpPr>
            <p:cNvPr id="64" name="Straight Connector 63"/>
            <p:cNvCxnSpPr/>
            <p:nvPr/>
          </p:nvCxnSpPr>
          <p:spPr>
            <a:xfrm rot="5400000" flipH="1" flipV="1">
              <a:off x="7679389" y="4390701"/>
              <a:ext cx="140961" cy="6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Block Arc 64"/>
            <p:cNvSpPr/>
            <p:nvPr/>
          </p:nvSpPr>
          <p:spPr>
            <a:xfrm flipV="1">
              <a:off x="7643834" y="4110043"/>
              <a:ext cx="214314" cy="214314"/>
            </a:xfrm>
            <a:prstGeom prst="blockArc">
              <a:avLst>
                <a:gd name="adj1" fmla="val 10800000"/>
                <a:gd name="adj2" fmla="val 69969"/>
                <a:gd name="adj3" fmla="val 632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>
          <a:xfrm rot="10800000">
            <a:off x="6960087" y="5107000"/>
            <a:ext cx="216061" cy="1250"/>
          </a:xfrm>
          <a:prstGeom prst="line">
            <a:avLst/>
          </a:prstGeom>
          <a:ln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7715272" y="4560707"/>
            <a:ext cx="214314" cy="351468"/>
            <a:chOff x="7643834" y="4110043"/>
            <a:chExt cx="214314" cy="351468"/>
          </a:xfrm>
        </p:grpSpPr>
        <p:cxnSp>
          <p:nvCxnSpPr>
            <p:cNvPr id="60" name="Straight Connector 59"/>
            <p:cNvCxnSpPr/>
            <p:nvPr/>
          </p:nvCxnSpPr>
          <p:spPr>
            <a:xfrm rot="5400000" flipH="1" flipV="1">
              <a:off x="7679389" y="4390701"/>
              <a:ext cx="140961" cy="6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Block Arc 60"/>
            <p:cNvSpPr/>
            <p:nvPr/>
          </p:nvSpPr>
          <p:spPr>
            <a:xfrm flipV="1">
              <a:off x="7643834" y="4110043"/>
              <a:ext cx="214314" cy="214314"/>
            </a:xfrm>
            <a:prstGeom prst="blockArc">
              <a:avLst>
                <a:gd name="adj1" fmla="val 10800000"/>
                <a:gd name="adj2" fmla="val 69969"/>
                <a:gd name="adj3" fmla="val 632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>
          <a:xfrm rot="5400000">
            <a:off x="7714231" y="4558572"/>
            <a:ext cx="216061" cy="1250"/>
          </a:xfrm>
          <a:prstGeom prst="line">
            <a:avLst/>
          </a:prstGeom>
          <a:ln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Designing for Decomposition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Sebastian Reichelt, Jan Stoess, Frank Bellosa</a:t>
            </a:r>
            <a:br>
              <a:rPr lang="de-DE" smtClean="0"/>
            </a:br>
            <a:r>
              <a:rPr lang="de-DE" smtClean="0"/>
              <a:t>A Microkernel API for Fine-grained Decomposition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520A8D-C6D0-4890-AAB2-430F0481D75F}" type="slidenum">
              <a:rPr lang="de-DE" smtClean="0"/>
              <a:pPr/>
              <a:t>4</a:t>
            </a:fld>
            <a:r>
              <a:rPr lang="de-DE" dirty="0" smtClean="0"/>
              <a:t>/11</a:t>
            </a:r>
            <a:endParaRPr lang="de-DE" dirty="0"/>
          </a:p>
        </p:txBody>
      </p:sp>
      <p:sp>
        <p:nvSpPr>
          <p:cNvPr id="6" name="Rounded Rectangle 5"/>
          <p:cNvSpPr/>
          <p:nvPr/>
        </p:nvSpPr>
        <p:spPr>
          <a:xfrm>
            <a:off x="428596" y="1714488"/>
            <a:ext cx="2571768" cy="1571636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Server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28586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Existing microkernels:</a:t>
            </a:r>
            <a:endParaRPr lang="de-DE" i="1" dirty="0"/>
          </a:p>
        </p:txBody>
      </p:sp>
      <p:sp>
        <p:nvSpPr>
          <p:cNvPr id="8" name="Cloud Callout 7"/>
          <p:cNvSpPr/>
          <p:nvPr/>
        </p:nvSpPr>
        <p:spPr>
          <a:xfrm>
            <a:off x="2571736" y="1285860"/>
            <a:ext cx="2214578" cy="1214446"/>
          </a:xfrm>
          <a:prstGeom prst="cloudCallout">
            <a:avLst>
              <a:gd name="adj1" fmla="val -49189"/>
              <a:gd name="adj2" fmla="val 625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oup 15"/>
          <p:cNvGrpSpPr/>
          <p:nvPr/>
        </p:nvGrpSpPr>
        <p:grpSpPr>
          <a:xfrm>
            <a:off x="3000364" y="1500174"/>
            <a:ext cx="1357322" cy="738699"/>
            <a:chOff x="428596" y="1643050"/>
            <a:chExt cx="3357586" cy="1928826"/>
          </a:xfrm>
        </p:grpSpPr>
        <p:sp>
          <p:nvSpPr>
            <p:cNvPr id="9" name="Round Diagonal Corner Rectangle 8"/>
            <p:cNvSpPr/>
            <p:nvPr/>
          </p:nvSpPr>
          <p:spPr>
            <a:xfrm>
              <a:off x="428596" y="1643050"/>
              <a:ext cx="3357586" cy="1928826"/>
            </a:xfrm>
            <a:prstGeom prst="round2DiagRect">
              <a:avLst/>
            </a:prstGeom>
            <a:gradFill>
              <a:gsLst>
                <a:gs pos="0">
                  <a:srgbClr val="D7DFDC"/>
                </a:gs>
                <a:gs pos="100000">
                  <a:srgbClr val="B5D5CD"/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dirty="0" smtClean="0">
                  <a:solidFill>
                    <a:schemeClr val="tx1"/>
                  </a:solidFill>
                </a:rPr>
                <a:t>Microkernel</a:t>
              </a:r>
            </a:p>
            <a:p>
              <a:pPr algn="ctr"/>
              <a:endParaRPr lang="de-DE" sz="1000" dirty="0" smtClean="0">
                <a:solidFill>
                  <a:schemeClr val="tx1"/>
                </a:solidFill>
              </a:endParaRPr>
            </a:p>
            <a:p>
              <a:pPr algn="ctr"/>
              <a:endParaRPr lang="de-DE" sz="1000" dirty="0" smtClean="0">
                <a:solidFill>
                  <a:schemeClr val="tx1"/>
                </a:solidFill>
              </a:endParaRPr>
            </a:p>
            <a:p>
              <a:pPr algn="ctr"/>
              <a:endParaRPr lang="de-DE" sz="1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2026" y="2389181"/>
              <a:ext cx="2259696" cy="559598"/>
            </a:xfrm>
            <a:prstGeom prst="rect">
              <a:avLst/>
            </a:prstGeom>
            <a:gradFill>
              <a:gsLst>
                <a:gs pos="0">
                  <a:srgbClr val="FF8585"/>
                </a:gs>
                <a:gs pos="100000">
                  <a:srgbClr val="FFC9C9"/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Threads</a:t>
              </a:r>
              <a:endParaRPr lang="de-DE" sz="8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21144" y="2571744"/>
              <a:ext cx="2297296" cy="563567"/>
            </a:xfrm>
            <a:prstGeom prst="rect">
              <a:avLst/>
            </a:prstGeom>
            <a:gradFill>
              <a:gsLst>
                <a:gs pos="0">
                  <a:srgbClr val="FF8585"/>
                </a:gs>
                <a:gs pos="100000">
                  <a:srgbClr val="FFC9C9"/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600" dirty="0" smtClean="0"/>
                <a:t>Address spaces</a:t>
              </a:r>
              <a:endParaRPr lang="de-DE" sz="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97856" y="2762246"/>
              <a:ext cx="2222101" cy="559598"/>
            </a:xfrm>
            <a:prstGeom prst="rect">
              <a:avLst/>
            </a:prstGeom>
            <a:gradFill>
              <a:gsLst>
                <a:gs pos="0">
                  <a:srgbClr val="FF8585"/>
                </a:gs>
                <a:gs pos="100000">
                  <a:srgbClr val="FFC9C9"/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/>
                <a:t>IPC</a:t>
              </a:r>
              <a:endParaRPr lang="de-DE" sz="12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42910" y="1785926"/>
            <a:ext cx="1714512" cy="428628"/>
          </a:xfrm>
          <a:prstGeom prst="rect">
            <a:avLst/>
          </a:prstGeom>
          <a:gradFill>
            <a:gsLst>
              <a:gs pos="0">
                <a:srgbClr val="FF8585"/>
              </a:gs>
              <a:gs pos="100000">
                <a:srgbClr val="FFC9C9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Create thread</a:t>
            </a:r>
            <a:endParaRPr lang="de-DE" dirty="0"/>
          </a:p>
        </p:txBody>
      </p:sp>
      <p:sp>
        <p:nvSpPr>
          <p:cNvPr id="18" name="Rectangle 17"/>
          <p:cNvSpPr/>
          <p:nvPr/>
        </p:nvSpPr>
        <p:spPr>
          <a:xfrm>
            <a:off x="642910" y="2285992"/>
            <a:ext cx="1714512" cy="428628"/>
          </a:xfrm>
          <a:prstGeom prst="rect">
            <a:avLst/>
          </a:prstGeom>
          <a:gradFill>
            <a:gsLst>
              <a:gs pos="0">
                <a:srgbClr val="FF8585"/>
              </a:gs>
              <a:gs pos="100000">
                <a:srgbClr val="FFC9C9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Send IPC</a:t>
            </a:r>
            <a:endParaRPr lang="de-DE" dirty="0"/>
          </a:p>
        </p:txBody>
      </p:sp>
      <p:sp>
        <p:nvSpPr>
          <p:cNvPr id="19" name="Rectangle 18"/>
          <p:cNvSpPr/>
          <p:nvPr/>
        </p:nvSpPr>
        <p:spPr>
          <a:xfrm>
            <a:off x="642910" y="2786058"/>
            <a:ext cx="1714512" cy="428628"/>
          </a:xfrm>
          <a:prstGeom prst="rect">
            <a:avLst/>
          </a:prstGeom>
          <a:gradFill>
            <a:gsLst>
              <a:gs pos="0">
                <a:srgbClr val="FF8585"/>
              </a:gs>
              <a:gs pos="100000">
                <a:srgbClr val="FFC9C9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Receive IPC</a:t>
            </a:r>
            <a:endParaRPr lang="de-DE" dirty="0"/>
          </a:p>
        </p:txBody>
      </p:sp>
      <p:sp>
        <p:nvSpPr>
          <p:cNvPr id="20" name="Rounded Rectangle 19"/>
          <p:cNvSpPr/>
          <p:nvPr/>
        </p:nvSpPr>
        <p:spPr>
          <a:xfrm>
            <a:off x="5429256" y="1428736"/>
            <a:ext cx="1285884" cy="500066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1905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072330" y="1643050"/>
            <a:ext cx="1285884" cy="500066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1905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Arrow Connector 23"/>
          <p:cNvCxnSpPr>
            <a:stCxn id="20" idx="3"/>
            <a:endCxn id="21" idx="1"/>
          </p:cNvCxnSpPr>
          <p:nvPr/>
        </p:nvCxnSpPr>
        <p:spPr>
          <a:xfrm>
            <a:off x="6715140" y="1678769"/>
            <a:ext cx="357190" cy="214314"/>
          </a:xfrm>
          <a:prstGeom prst="straightConnector1">
            <a:avLst/>
          </a:prstGeom>
          <a:noFill/>
          <a:ln w="9525" cap="flat" cmpd="sng" algn="ctr">
            <a:solidFill>
              <a:srgbClr val="C0504D"/>
            </a:solidFill>
            <a:prstDash val="solid"/>
            <a:headEnd type="triangle" w="lg" len="lg"/>
            <a:tailEnd type="triangle" w="lg" len="lg"/>
          </a:ln>
          <a:effectLst/>
        </p:spPr>
      </p:cxnSp>
      <p:cxnSp>
        <p:nvCxnSpPr>
          <p:cNvPr id="27" name="Straight Arrow Connector 26"/>
          <p:cNvCxnSpPr>
            <a:stCxn id="21" idx="2"/>
            <a:endCxn id="22" idx="0"/>
          </p:cNvCxnSpPr>
          <p:nvPr/>
        </p:nvCxnSpPr>
        <p:spPr>
          <a:xfrm rot="5400000">
            <a:off x="7465239" y="2250273"/>
            <a:ext cx="357190" cy="142876"/>
          </a:xfrm>
          <a:prstGeom prst="straightConnector1">
            <a:avLst/>
          </a:prstGeom>
          <a:noFill/>
          <a:ln w="9525" cap="flat" cmpd="sng" algn="ctr">
            <a:solidFill>
              <a:srgbClr val="C0504D"/>
            </a:solidFill>
            <a:prstDash val="solid"/>
            <a:headEnd type="triangle" w="lg" len="lg"/>
            <a:tailEnd type="triangle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>
          <a:xfrm rot="16200000" flipH="1">
            <a:off x="6357949" y="2000240"/>
            <a:ext cx="642945" cy="500065"/>
          </a:xfrm>
          <a:prstGeom prst="straightConnector1">
            <a:avLst/>
          </a:prstGeom>
          <a:noFill/>
          <a:ln w="9525" cap="flat" cmpd="sng" algn="ctr">
            <a:solidFill>
              <a:srgbClr val="C0504D"/>
            </a:solidFill>
            <a:prstDash val="solid"/>
            <a:headEnd type="triangle" w="lg" len="lg"/>
            <a:tailEnd type="triangle" w="lg" len="lg"/>
          </a:ln>
          <a:effectLst/>
        </p:spPr>
      </p:cxnSp>
      <p:cxnSp>
        <p:nvCxnSpPr>
          <p:cNvPr id="37" name="Straight Arrow Connector 36"/>
          <p:cNvCxnSpPr>
            <a:endCxn id="20" idx="2"/>
          </p:cNvCxnSpPr>
          <p:nvPr/>
        </p:nvCxnSpPr>
        <p:spPr>
          <a:xfrm rot="5400000" flipH="1" flipV="1">
            <a:off x="5729295" y="2057391"/>
            <a:ext cx="471492" cy="214314"/>
          </a:xfrm>
          <a:prstGeom prst="straightConnector1">
            <a:avLst/>
          </a:prstGeom>
          <a:noFill/>
          <a:ln w="9525" cap="flat" cmpd="sng" algn="ctr">
            <a:solidFill>
              <a:srgbClr val="C0504D"/>
            </a:solidFill>
            <a:prstDash val="solid"/>
            <a:headEnd type="triangle" w="lg" len="lg"/>
            <a:tailEnd type="triangle" w="lg" len="lg"/>
          </a:ln>
          <a:effectLst/>
        </p:spPr>
      </p:cxnSp>
      <p:sp>
        <p:nvSpPr>
          <p:cNvPr id="35" name="Rounded Rectangle 34"/>
          <p:cNvSpPr/>
          <p:nvPr/>
        </p:nvSpPr>
        <p:spPr>
          <a:xfrm>
            <a:off x="428596" y="2000240"/>
            <a:ext cx="2571768" cy="1000132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</a:t>
            </a:r>
            <a:endParaRPr kumimoji="0" lang="de-DE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29454" y="2500306"/>
            <a:ext cx="1285884" cy="500066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1905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28596" y="4214818"/>
            <a:ext cx="2571768" cy="1571636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Server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5720" y="378619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Our microkernel:</a:t>
            </a:r>
            <a:endParaRPr lang="de-DE" i="1" dirty="0"/>
          </a:p>
        </p:txBody>
      </p:sp>
      <p:sp>
        <p:nvSpPr>
          <p:cNvPr id="42" name="Cloud Callout 41"/>
          <p:cNvSpPr/>
          <p:nvPr/>
        </p:nvSpPr>
        <p:spPr>
          <a:xfrm>
            <a:off x="2928926" y="3714752"/>
            <a:ext cx="2214578" cy="1214446"/>
          </a:xfrm>
          <a:prstGeom prst="cloudCallout">
            <a:avLst>
              <a:gd name="adj1" fmla="val -49189"/>
              <a:gd name="adj2" fmla="val 625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3" name="Group 42"/>
          <p:cNvGrpSpPr/>
          <p:nvPr/>
        </p:nvGrpSpPr>
        <p:grpSpPr>
          <a:xfrm>
            <a:off x="3357554" y="3929066"/>
            <a:ext cx="1357322" cy="738699"/>
            <a:chOff x="428596" y="1643050"/>
            <a:chExt cx="3544119" cy="1928826"/>
          </a:xfrm>
        </p:grpSpPr>
        <p:sp>
          <p:nvSpPr>
            <p:cNvPr id="44" name="Round Diagonal Corner Rectangle 43"/>
            <p:cNvSpPr/>
            <p:nvPr/>
          </p:nvSpPr>
          <p:spPr>
            <a:xfrm>
              <a:off x="428596" y="1643050"/>
              <a:ext cx="3544119" cy="1928826"/>
            </a:xfrm>
            <a:prstGeom prst="round2DiagRect">
              <a:avLst/>
            </a:prstGeom>
            <a:gradFill>
              <a:gsLst>
                <a:gs pos="0">
                  <a:srgbClr val="D7DFDC"/>
                </a:gs>
                <a:gs pos="100000">
                  <a:srgbClr val="B5D5CD"/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dirty="0" smtClean="0">
                  <a:solidFill>
                    <a:schemeClr val="tx1"/>
                  </a:solidFill>
                </a:rPr>
                <a:t>Component model</a:t>
              </a:r>
            </a:p>
            <a:p>
              <a:pPr algn="ctr"/>
              <a:endParaRPr lang="de-DE" sz="1000" dirty="0" smtClean="0">
                <a:solidFill>
                  <a:schemeClr val="tx1"/>
                </a:solidFill>
              </a:endParaRPr>
            </a:p>
            <a:p>
              <a:pPr algn="ctr"/>
              <a:endParaRPr lang="de-DE" sz="1000" dirty="0" smtClean="0">
                <a:solidFill>
                  <a:schemeClr val="tx1"/>
                </a:solidFill>
              </a:endParaRPr>
            </a:p>
            <a:p>
              <a:pPr algn="ctr"/>
              <a:endParaRPr lang="de-DE" sz="1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5129" y="2389181"/>
              <a:ext cx="2611456" cy="559598"/>
            </a:xfrm>
            <a:prstGeom prst="rect">
              <a:avLst/>
            </a:prstGeom>
            <a:gradFill>
              <a:gsLst>
                <a:gs pos="0">
                  <a:srgbClr val="FF8585"/>
                </a:gs>
                <a:gs pos="100000">
                  <a:srgbClr val="FFC9C9"/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600" dirty="0" smtClean="0"/>
                <a:t>Servers</a:t>
              </a:r>
              <a:endParaRPr lang="de-DE" sz="6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01661" y="2575716"/>
              <a:ext cx="2611456" cy="559598"/>
            </a:xfrm>
            <a:prstGeom prst="rect">
              <a:avLst/>
            </a:prstGeom>
            <a:gradFill>
              <a:gsLst>
                <a:gs pos="0">
                  <a:srgbClr val="FF8585"/>
                </a:gs>
                <a:gs pos="100000">
                  <a:srgbClr val="FFC9C9"/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600" dirty="0" smtClean="0"/>
                <a:t>Local objects</a:t>
              </a:r>
              <a:endParaRPr lang="de-DE" sz="6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88194" y="2762246"/>
              <a:ext cx="2611456" cy="559598"/>
            </a:xfrm>
            <a:prstGeom prst="rect">
              <a:avLst/>
            </a:prstGeom>
            <a:gradFill>
              <a:gsLst>
                <a:gs pos="0">
                  <a:srgbClr val="FF8585"/>
                </a:gs>
                <a:gs pos="100000">
                  <a:srgbClr val="FFC9C9"/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/>
                <a:t>References</a:t>
              </a:r>
              <a:endParaRPr lang="de-DE" sz="1200" dirty="0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571472" y="4286256"/>
            <a:ext cx="2214578" cy="428628"/>
          </a:xfrm>
          <a:prstGeom prst="rect">
            <a:avLst/>
          </a:prstGeom>
          <a:gradFill>
            <a:gsLst>
              <a:gs pos="0">
                <a:srgbClr val="FF8585"/>
              </a:gs>
              <a:gs pos="100000">
                <a:srgbClr val="FFC9C9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Provided interface</a:t>
            </a:r>
            <a:endParaRPr lang="de-DE" dirty="0"/>
          </a:p>
        </p:txBody>
      </p:sp>
      <p:sp>
        <p:nvSpPr>
          <p:cNvPr id="49" name="Rectangle 48"/>
          <p:cNvSpPr/>
          <p:nvPr/>
        </p:nvSpPr>
        <p:spPr>
          <a:xfrm>
            <a:off x="571472" y="4786322"/>
            <a:ext cx="2214578" cy="428628"/>
          </a:xfrm>
          <a:prstGeom prst="rect">
            <a:avLst/>
          </a:prstGeom>
          <a:gradFill>
            <a:gsLst>
              <a:gs pos="0">
                <a:srgbClr val="FF8585"/>
              </a:gs>
              <a:gs pos="100000">
                <a:srgbClr val="FFC9C9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Required interfaces</a:t>
            </a:r>
            <a:endParaRPr lang="de-DE" dirty="0"/>
          </a:p>
        </p:txBody>
      </p:sp>
      <p:sp>
        <p:nvSpPr>
          <p:cNvPr id="50" name="Rectangle 49"/>
          <p:cNvSpPr/>
          <p:nvPr/>
        </p:nvSpPr>
        <p:spPr>
          <a:xfrm>
            <a:off x="571472" y="5286388"/>
            <a:ext cx="2214578" cy="428628"/>
          </a:xfrm>
          <a:prstGeom prst="rect">
            <a:avLst/>
          </a:prstGeom>
          <a:gradFill>
            <a:gsLst>
              <a:gs pos="0">
                <a:srgbClr val="FF8585"/>
              </a:gs>
              <a:gs pos="100000">
                <a:srgbClr val="FFC9C9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Threading options</a:t>
            </a:r>
            <a:endParaRPr lang="de-DE" dirty="0"/>
          </a:p>
        </p:txBody>
      </p:sp>
      <p:sp>
        <p:nvSpPr>
          <p:cNvPr id="52" name="Rounded Rectangle 51"/>
          <p:cNvSpPr/>
          <p:nvPr/>
        </p:nvSpPr>
        <p:spPr>
          <a:xfrm>
            <a:off x="5572132" y="3929066"/>
            <a:ext cx="1285884" cy="500066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1905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</a:t>
            </a:r>
            <a:endParaRPr kumimoji="0" lang="de-DE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215206" y="4000504"/>
            <a:ext cx="1285884" cy="500066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1905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</a:t>
            </a:r>
            <a:endParaRPr kumimoji="0" lang="de-DE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143768" y="4857760"/>
            <a:ext cx="1285884" cy="500066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1905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</a:t>
            </a:r>
            <a:endParaRPr kumimoji="0" lang="de-DE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5" name="Picture 4" descr="C:\Dokumente und Einstellungen\Sebastian\Lokale Einstellungen\Temporary Internet Files\Content.IE5\LD2T6SNZ\MMj0286805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8239" y="1428736"/>
            <a:ext cx="428623" cy="491488"/>
          </a:xfrm>
          <a:prstGeom prst="rect">
            <a:avLst/>
          </a:prstGeom>
          <a:noFill/>
        </p:spPr>
      </p:pic>
      <p:pic>
        <p:nvPicPr>
          <p:cNvPr id="56" name="Picture 4" descr="C:\Dokumente und Einstellungen\Sebastian\Lokale Einstellungen\Temporary Internet Files\Content.IE5\LD2T6SNZ\MMj0286805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643050"/>
            <a:ext cx="428623" cy="491488"/>
          </a:xfrm>
          <a:prstGeom prst="rect">
            <a:avLst/>
          </a:prstGeom>
          <a:noFill/>
        </p:spPr>
      </p:pic>
      <p:pic>
        <p:nvPicPr>
          <p:cNvPr id="58" name="Picture 4" descr="C:\Dokumente und Einstellungen\Sebastian\Lokale Einstellungen\Temporary Internet Files\Content.IE5\LD2T6SNZ\MMj0286805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500306"/>
            <a:ext cx="428623" cy="491488"/>
          </a:xfrm>
          <a:prstGeom prst="rect">
            <a:avLst/>
          </a:prstGeom>
          <a:noFill/>
        </p:spPr>
      </p:pic>
      <p:pic>
        <p:nvPicPr>
          <p:cNvPr id="67" name="Picture 4" descr="C:\Dokumente und Einstellungen\Sebastian\Lokale Einstellungen\Temporary Internet Files\Content.IE5\LD2T6SNZ\MMj0286805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5" y="2414582"/>
            <a:ext cx="428623" cy="491488"/>
          </a:xfrm>
          <a:prstGeom prst="rect">
            <a:avLst/>
          </a:prstGeom>
          <a:noFill/>
        </p:spPr>
      </p:pic>
      <p:pic>
        <p:nvPicPr>
          <p:cNvPr id="1027" name="Picture 3" descr="C:\Dokumente und Einstellungen\Sebastian\Lokale Einstellungen\Temporary Internet Files\Content.IE5\1ID4H99F\MCj0433851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958014"/>
            <a:ext cx="1328506" cy="1328506"/>
          </a:xfrm>
          <a:prstGeom prst="rect">
            <a:avLst/>
          </a:prstGeom>
          <a:noFill/>
        </p:spPr>
      </p:pic>
      <p:sp>
        <p:nvSpPr>
          <p:cNvPr id="51" name="Rounded Rectangle 50"/>
          <p:cNvSpPr/>
          <p:nvPr/>
        </p:nvSpPr>
        <p:spPr>
          <a:xfrm>
            <a:off x="428596" y="4500570"/>
            <a:ext cx="2571768" cy="1000132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</a:t>
            </a:r>
            <a:endParaRPr kumimoji="0" lang="de-DE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6" name="Straight Arrow Connector 75"/>
          <p:cNvCxnSpPr>
            <a:endCxn id="58" idx="1"/>
          </p:cNvCxnSpPr>
          <p:nvPr/>
        </p:nvCxnSpPr>
        <p:spPr>
          <a:xfrm>
            <a:off x="6500826" y="2643182"/>
            <a:ext cx="428628" cy="102868"/>
          </a:xfrm>
          <a:prstGeom prst="straightConnector1">
            <a:avLst/>
          </a:prstGeom>
          <a:noFill/>
          <a:ln w="9525" cap="flat" cmpd="sng" algn="ctr">
            <a:solidFill>
              <a:srgbClr val="C0504D"/>
            </a:solidFill>
            <a:prstDash val="solid"/>
            <a:headEnd type="triangle" w="lg" len="lg"/>
            <a:tailEnd type="triangle" w="lg" len="lg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45417 0.01991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1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6.52325E-7 L 0.47795 0.01226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" y="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1000" fill="hold"/>
                                        <p:tgtEl>
                                          <p:spTgt spid="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41" grpId="0"/>
      <p:bldP spid="42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1" grpId="0" animBg="1"/>
      <p:bldP spid="51" grpId="1" animBg="1"/>
      <p:bldP spid="5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Reference Management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Sebastian Reichelt, Jan Stoess, Frank Bellosa</a:t>
            </a:r>
            <a:br>
              <a:rPr lang="de-DE" smtClean="0"/>
            </a:br>
            <a:r>
              <a:rPr lang="de-DE" smtClean="0"/>
              <a:t>A Microkernel API for Fine-grained Decomposition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520A8D-C6D0-4890-AAB2-430F0481D75F}" type="slidenum">
              <a:rPr lang="de-DE" smtClean="0"/>
              <a:pPr/>
              <a:t>5</a:t>
            </a:fld>
            <a:r>
              <a:rPr lang="de-DE" dirty="0" smtClean="0"/>
              <a:t>/11</a:t>
            </a:r>
            <a:endParaRPr lang="de-DE" dirty="0"/>
          </a:p>
        </p:txBody>
      </p:sp>
      <p:sp>
        <p:nvSpPr>
          <p:cNvPr id="6" name="Rounded Rectangle 5"/>
          <p:cNvSpPr/>
          <p:nvPr/>
        </p:nvSpPr>
        <p:spPr>
          <a:xfrm>
            <a:off x="1714480" y="1643050"/>
            <a:ext cx="785818" cy="428628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00364" y="1857364"/>
            <a:ext cx="785818" cy="428628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79091" y="1714488"/>
            <a:ext cx="785818" cy="428628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57356" y="2500306"/>
            <a:ext cx="785818" cy="428628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71802" y="2571744"/>
            <a:ext cx="785818" cy="428628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71934" y="2428868"/>
            <a:ext cx="785818" cy="428628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14942" y="1785926"/>
            <a:ext cx="785818" cy="428628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86380" y="2571744"/>
            <a:ext cx="785818" cy="428628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785918" y="3429000"/>
            <a:ext cx="785818" cy="428628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28926" y="3357562"/>
            <a:ext cx="785818" cy="428628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29388" y="1785926"/>
            <a:ext cx="785818" cy="428628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29388" y="2500306"/>
            <a:ext cx="785818" cy="428628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00496" y="3429000"/>
            <a:ext cx="785818" cy="428628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14942" y="3571876"/>
            <a:ext cx="785818" cy="428628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357950" y="3429000"/>
            <a:ext cx="785818" cy="428628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>
            <a:stCxn id="6" idx="2"/>
            <a:endCxn id="9" idx="0"/>
          </p:cNvCxnSpPr>
          <p:nvPr/>
        </p:nvCxnSpPr>
        <p:spPr>
          <a:xfrm rot="16200000" flipH="1">
            <a:off x="1964513" y="2214554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3"/>
            <a:endCxn id="7" idx="1"/>
          </p:cNvCxnSpPr>
          <p:nvPr/>
        </p:nvCxnSpPr>
        <p:spPr>
          <a:xfrm>
            <a:off x="2500298" y="1857364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2"/>
            <a:endCxn id="14" idx="0"/>
          </p:cNvCxnSpPr>
          <p:nvPr/>
        </p:nvCxnSpPr>
        <p:spPr>
          <a:xfrm rot="5400000">
            <a:off x="1964513" y="3143248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3"/>
            <a:endCxn id="20" idx="1"/>
          </p:cNvCxnSpPr>
          <p:nvPr/>
        </p:nvCxnSpPr>
        <p:spPr>
          <a:xfrm flipV="1">
            <a:off x="6000760" y="3643314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  <a:endCxn id="11" idx="0"/>
          </p:cNvCxnSpPr>
          <p:nvPr/>
        </p:nvCxnSpPr>
        <p:spPr>
          <a:xfrm rot="5400000">
            <a:off x="4375546" y="2232414"/>
            <a:ext cx="285752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0"/>
            <a:endCxn id="12" idx="2"/>
          </p:cNvCxnSpPr>
          <p:nvPr/>
        </p:nvCxnSpPr>
        <p:spPr>
          <a:xfrm rot="16200000" flipV="1">
            <a:off x="5464975" y="2357430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428728" y="4286256"/>
            <a:ext cx="6286544" cy="785818"/>
          </a:xfrm>
          <a:prstGeom prst="roundRect">
            <a:avLst>
              <a:gd name="adj" fmla="val 32775"/>
            </a:avLst>
          </a:prstGeom>
          <a:gradFill rotWithShape="1">
            <a:gsLst>
              <a:gs pos="0">
                <a:srgbClr val="4F81BD">
                  <a:tint val="62000"/>
                  <a:satMod val="180000"/>
                </a:srgbClr>
              </a:gs>
              <a:gs pos="65000">
                <a:srgbClr val="4F81BD">
                  <a:tint val="32000"/>
                  <a:satMod val="250000"/>
                </a:srgbClr>
              </a:gs>
              <a:gs pos="100000">
                <a:srgbClr val="4F81BD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Microkernel</a:t>
            </a: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Straight Arrow Connector 27"/>
          <p:cNvCxnSpPr>
            <a:stCxn id="14" idx="3"/>
            <a:endCxn id="15" idx="1"/>
          </p:cNvCxnSpPr>
          <p:nvPr/>
        </p:nvCxnSpPr>
        <p:spPr>
          <a:xfrm flipV="1">
            <a:off x="2571736" y="3571876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3"/>
            <a:endCxn id="10" idx="1"/>
          </p:cNvCxnSpPr>
          <p:nvPr/>
        </p:nvCxnSpPr>
        <p:spPr>
          <a:xfrm>
            <a:off x="2643174" y="2714620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3"/>
            <a:endCxn id="18" idx="1"/>
          </p:cNvCxnSpPr>
          <p:nvPr/>
        </p:nvCxnSpPr>
        <p:spPr>
          <a:xfrm>
            <a:off x="3714744" y="3571876"/>
            <a:ext cx="28575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19" idx="1"/>
          </p:cNvCxnSpPr>
          <p:nvPr/>
        </p:nvCxnSpPr>
        <p:spPr>
          <a:xfrm>
            <a:off x="4786314" y="3643314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3"/>
            <a:endCxn id="8" idx="1"/>
          </p:cNvCxnSpPr>
          <p:nvPr/>
        </p:nvCxnSpPr>
        <p:spPr>
          <a:xfrm flipV="1">
            <a:off x="3786182" y="1928802"/>
            <a:ext cx="392909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2"/>
            <a:endCxn id="18" idx="0"/>
          </p:cNvCxnSpPr>
          <p:nvPr/>
        </p:nvCxnSpPr>
        <p:spPr>
          <a:xfrm rot="5400000">
            <a:off x="4143372" y="3107529"/>
            <a:ext cx="57150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3"/>
            <a:endCxn id="13" idx="1"/>
          </p:cNvCxnSpPr>
          <p:nvPr/>
        </p:nvCxnSpPr>
        <p:spPr>
          <a:xfrm>
            <a:off x="4857752" y="2643182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000760" y="200024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3"/>
            <a:endCxn id="17" idx="1"/>
          </p:cNvCxnSpPr>
          <p:nvPr/>
        </p:nvCxnSpPr>
        <p:spPr>
          <a:xfrm flipV="1">
            <a:off x="6072198" y="2714620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7" idx="2"/>
            <a:endCxn id="20" idx="0"/>
          </p:cNvCxnSpPr>
          <p:nvPr/>
        </p:nvCxnSpPr>
        <p:spPr>
          <a:xfrm rot="5400000">
            <a:off x="6536545" y="3143248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olded Corner 81"/>
          <p:cNvSpPr/>
          <p:nvPr/>
        </p:nvSpPr>
        <p:spPr>
          <a:xfrm>
            <a:off x="5429256" y="2643182"/>
            <a:ext cx="214314" cy="28575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4" name="Folded Corner 83"/>
          <p:cNvSpPr/>
          <p:nvPr/>
        </p:nvSpPr>
        <p:spPr>
          <a:xfrm>
            <a:off x="3071802" y="3429000"/>
            <a:ext cx="214314" cy="28575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5" name="Folded Corner 84"/>
          <p:cNvSpPr/>
          <p:nvPr/>
        </p:nvSpPr>
        <p:spPr>
          <a:xfrm>
            <a:off x="4143372" y="3500438"/>
            <a:ext cx="214314" cy="28575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6" name="Folded Corner 85"/>
          <p:cNvSpPr/>
          <p:nvPr/>
        </p:nvSpPr>
        <p:spPr>
          <a:xfrm>
            <a:off x="4429124" y="3500438"/>
            <a:ext cx="214314" cy="28575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2" grpId="1" animBg="1"/>
      <p:bldP spid="82" grpId="2" animBg="1"/>
      <p:bldP spid="84" grpId="0" animBg="1"/>
      <p:bldP spid="85" grpId="0" animBg="1"/>
      <p:bldP spid="86" grpId="0" animBg="1"/>
      <p:bldP spid="8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Reference Management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Sebastian Reichelt, Jan Stoess, Frank Bellosa</a:t>
            </a:r>
            <a:br>
              <a:rPr lang="de-DE" smtClean="0"/>
            </a:br>
            <a:r>
              <a:rPr lang="de-DE" smtClean="0"/>
              <a:t>A Microkernel API for Fine-grained Decomposition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520A8D-C6D0-4890-AAB2-430F0481D75F}" type="slidenum">
              <a:rPr lang="de-DE" smtClean="0"/>
              <a:pPr/>
              <a:t>6</a:t>
            </a:fld>
            <a:r>
              <a:rPr lang="de-DE" dirty="0" smtClean="0"/>
              <a:t>/11</a:t>
            </a:r>
            <a:endParaRPr lang="de-DE" dirty="0"/>
          </a:p>
        </p:txBody>
      </p:sp>
      <p:cxnSp>
        <p:nvCxnSpPr>
          <p:cNvPr id="9" name="Straight Arrow Connector 8"/>
          <p:cNvCxnSpPr>
            <a:stCxn id="8" idx="3"/>
            <a:endCxn id="7" idx="1"/>
          </p:cNvCxnSpPr>
          <p:nvPr/>
        </p:nvCxnSpPr>
        <p:spPr>
          <a:xfrm>
            <a:off x="2928926" y="2321711"/>
            <a:ext cx="1500198" cy="616740"/>
          </a:xfrm>
          <a:prstGeom prst="straightConnector1">
            <a:avLst/>
          </a:prstGeom>
          <a:noFill/>
          <a:ln w="9525" cap="flat" cmpd="sng" algn="ctr">
            <a:solidFill>
              <a:srgbClr val="C0504D"/>
            </a:solidFill>
            <a:prstDash val="solid"/>
            <a:headEnd type="none" w="lg" len="lg"/>
            <a:tailEnd type="triangle" w="lg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985892" y="2571744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solidFill>
                  <a:srgbClr val="FF0000"/>
                </a:solidFill>
              </a:rPr>
              <a:t>open</a:t>
            </a:r>
          </a:p>
          <a:p>
            <a:r>
              <a:rPr lang="de-DE" i="1" dirty="0" smtClean="0">
                <a:solidFill>
                  <a:srgbClr val="FF0000"/>
                </a:solidFill>
              </a:rPr>
              <a:t>connection</a:t>
            </a:r>
            <a:endParaRPr lang="de-DE" i="1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 rot="6780000" flipV="1">
            <a:off x="3863023" y="2099982"/>
            <a:ext cx="301704" cy="992415"/>
            <a:chOff x="7591121" y="4110043"/>
            <a:chExt cx="301704" cy="992415"/>
          </a:xfrm>
        </p:grpSpPr>
        <p:cxnSp>
          <p:nvCxnSpPr>
            <p:cNvPr id="14" name="Straight Connector 13"/>
            <p:cNvCxnSpPr/>
            <p:nvPr/>
          </p:nvCxnSpPr>
          <p:spPr>
            <a:xfrm rot="17580000" flipV="1">
              <a:off x="7365531" y="4575164"/>
              <a:ext cx="752884" cy="3017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Block Arc 14"/>
            <p:cNvSpPr/>
            <p:nvPr/>
          </p:nvSpPr>
          <p:spPr>
            <a:xfrm flipV="1">
              <a:off x="7643834" y="4110043"/>
              <a:ext cx="214314" cy="214314"/>
            </a:xfrm>
            <a:prstGeom prst="blockArc">
              <a:avLst>
                <a:gd name="adj1" fmla="val 10800000"/>
                <a:gd name="adj2" fmla="val 69969"/>
                <a:gd name="adj3" fmla="val 632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2786050" y="2079457"/>
            <a:ext cx="865903" cy="372040"/>
          </a:xfrm>
          <a:prstGeom prst="line">
            <a:avLst/>
          </a:prstGeom>
          <a:ln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429124" y="2357430"/>
            <a:ext cx="3143272" cy="1162042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kern="0" dirty="0" smtClean="0">
                <a:solidFill>
                  <a:sysClr val="windowText" lastClr="000000"/>
                </a:solidFill>
                <a:latin typeface="Calibri"/>
              </a:rPr>
              <a:t>TCP/IP stack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 rot="16200000" flipH="1">
            <a:off x="3857621" y="2357430"/>
            <a:ext cx="214314" cy="1928827"/>
            <a:chOff x="7643834" y="4110043"/>
            <a:chExt cx="214314" cy="1928827"/>
          </a:xfrm>
        </p:grpSpPr>
        <p:cxnSp>
          <p:nvCxnSpPr>
            <p:cNvPr id="33" name="Straight Connector 32"/>
            <p:cNvCxnSpPr/>
            <p:nvPr/>
          </p:nvCxnSpPr>
          <p:spPr>
            <a:xfrm rot="5400000" flipH="1" flipV="1">
              <a:off x="6873576" y="5162247"/>
              <a:ext cx="1718318" cy="34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Block Arc 33"/>
            <p:cNvSpPr/>
            <p:nvPr/>
          </p:nvSpPr>
          <p:spPr>
            <a:xfrm flipV="1">
              <a:off x="7643834" y="4110043"/>
              <a:ext cx="214314" cy="214314"/>
            </a:xfrm>
            <a:prstGeom prst="blockArc">
              <a:avLst>
                <a:gd name="adj1" fmla="val 10800000"/>
                <a:gd name="adj2" fmla="val 69969"/>
                <a:gd name="adj3" fmla="val 632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>
          <a:xfrm rot="16200000" flipH="1">
            <a:off x="2536018" y="2750339"/>
            <a:ext cx="678661" cy="464345"/>
          </a:xfrm>
          <a:prstGeom prst="line">
            <a:avLst/>
          </a:prstGeom>
          <a:ln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ded Corner 5"/>
          <p:cNvSpPr/>
          <p:nvPr/>
        </p:nvSpPr>
        <p:spPr>
          <a:xfrm>
            <a:off x="4929190" y="2928934"/>
            <a:ext cx="2143140" cy="50006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TCP </a:t>
            </a:r>
            <a:r>
              <a:rPr lang="de-DE" dirty="0" smtClean="0"/>
              <a:t>connection</a:t>
            </a:r>
            <a:endParaRPr lang="de-DE" dirty="0"/>
          </a:p>
        </p:txBody>
      </p:sp>
      <p:cxnSp>
        <p:nvCxnSpPr>
          <p:cNvPr id="40" name="Straight Arrow Connector 39"/>
          <p:cNvCxnSpPr/>
          <p:nvPr/>
        </p:nvCxnSpPr>
        <p:spPr>
          <a:xfrm rot="16200000" flipH="1">
            <a:off x="3482571" y="1625189"/>
            <a:ext cx="785817" cy="2821801"/>
          </a:xfrm>
          <a:prstGeom prst="bentConnector3">
            <a:avLst>
              <a:gd name="adj1" fmla="val 129091"/>
            </a:avLst>
          </a:prstGeom>
          <a:noFill/>
          <a:ln w="9525" cap="flat" cmpd="sng" algn="ctr">
            <a:solidFill>
              <a:srgbClr val="C0504D"/>
            </a:solidFill>
            <a:prstDash val="solid"/>
            <a:headEnd type="none" w="lg" len="lg"/>
            <a:tailEnd type="triangle" w="lg" len="lg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3214678" y="363117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solidFill>
                  <a:srgbClr val="FF0000"/>
                </a:solidFill>
              </a:rPr>
              <a:t>send packet</a:t>
            </a:r>
            <a:endParaRPr lang="de-DE" i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71604" y="2000240"/>
            <a:ext cx="1357322" cy="642942"/>
          </a:xfrm>
          <a:prstGeom prst="roundRect">
            <a:avLst/>
          </a:prstGeom>
          <a:gradFill rotWithShape="1">
            <a:gsLst>
              <a:gs pos="0">
                <a:srgbClr val="9BBB59">
                  <a:tint val="62000"/>
                  <a:satMod val="180000"/>
                </a:srgbClr>
              </a:gs>
              <a:gs pos="65000">
                <a:srgbClr val="9BBB59">
                  <a:tint val="32000"/>
                  <a:satMod val="250000"/>
                </a:srgbClr>
              </a:gs>
              <a:gs pos="100000">
                <a:srgbClr val="9BBB5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BBB59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428728" y="4286256"/>
            <a:ext cx="6286544" cy="785818"/>
          </a:xfrm>
          <a:prstGeom prst="roundRect">
            <a:avLst>
              <a:gd name="adj" fmla="val 32775"/>
            </a:avLst>
          </a:prstGeom>
          <a:gradFill rotWithShape="1">
            <a:gsLst>
              <a:gs pos="0">
                <a:srgbClr val="4F81BD">
                  <a:tint val="62000"/>
                  <a:satMod val="180000"/>
                </a:srgbClr>
              </a:gs>
              <a:gs pos="65000">
                <a:srgbClr val="4F81BD">
                  <a:tint val="32000"/>
                  <a:satMod val="250000"/>
                </a:srgbClr>
              </a:gs>
              <a:gs pos="100000">
                <a:srgbClr val="4F81BD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0800" dist="381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Microkernel</a:t>
            </a: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6" grpId="0" animBg="1"/>
      <p:bldP spid="6" grpId="1" animBg="1"/>
      <p:bldP spid="51" grpId="0"/>
      <p:bldP spid="51" grpId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Prototype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Multi-server OS (~4 man-months)</a:t>
            </a:r>
          </a:p>
          <a:p>
            <a:pPr lvl="1"/>
            <a:r>
              <a:rPr lang="de-DE" dirty="0" smtClean="0"/>
              <a:t>Basic servers (memory, scheduling, ...)</a:t>
            </a:r>
          </a:p>
          <a:p>
            <a:pPr lvl="1"/>
            <a:r>
              <a:rPr lang="de-DE" dirty="0" smtClean="0"/>
              <a:t>Drivers (standard PC hardware, PCI, Ethernet)</a:t>
            </a:r>
          </a:p>
          <a:p>
            <a:pPr lvl="1"/>
            <a:r>
              <a:rPr lang="de-DE" dirty="0" smtClean="0"/>
              <a:t>Decomposed TCP/IP stack</a:t>
            </a:r>
          </a:p>
          <a:p>
            <a:pPr lvl="1"/>
            <a:r>
              <a:rPr lang="de-DE" dirty="0" smtClean="0"/>
              <a:t>Linux ABI implementation (partial)</a:t>
            </a:r>
          </a:p>
          <a:p>
            <a:pPr>
              <a:spcBef>
                <a:spcPts val="1800"/>
              </a:spcBef>
            </a:pPr>
            <a:r>
              <a:rPr lang="de-DE" dirty="0" smtClean="0"/>
              <a:t>Kernel (~2 man-months)</a:t>
            </a:r>
          </a:p>
          <a:p>
            <a:pPr lvl="1"/>
            <a:r>
              <a:rPr lang="de-DE" dirty="0" smtClean="0"/>
              <a:t>IA-32 implementation</a:t>
            </a:r>
          </a:p>
          <a:p>
            <a:pPr lvl="1"/>
            <a:r>
              <a:rPr lang="de-DE" dirty="0" smtClean="0"/>
              <a:t>Servers in kernel mode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Sebastian Reichelt, Jan Stoess, Frank Bellosa</a:t>
            </a:r>
            <a:br>
              <a:rPr lang="de-DE" smtClean="0"/>
            </a:br>
            <a:r>
              <a:rPr lang="de-DE" smtClean="0"/>
              <a:t>A Microkernel API for Fine-grained Decomposition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520A8D-C6D0-4890-AAB2-430F0481D75F}" type="slidenum">
              <a:rPr lang="de-DE" smtClean="0"/>
              <a:pPr/>
              <a:t>7</a:t>
            </a:fld>
            <a:r>
              <a:rPr lang="de-DE" dirty="0" smtClean="0"/>
              <a:t>/11</a:t>
            </a:r>
            <a:endParaRPr lang="de-DE" dirty="0"/>
          </a:p>
        </p:txBody>
      </p:sp>
      <p:sp>
        <p:nvSpPr>
          <p:cNvPr id="7" name="Down Arrow Callout 6"/>
          <p:cNvSpPr/>
          <p:nvPr/>
        </p:nvSpPr>
        <p:spPr>
          <a:xfrm>
            <a:off x="6500826" y="1428736"/>
            <a:ext cx="1357322" cy="714380"/>
          </a:xfrm>
          <a:prstGeom prst="down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Linux</a:t>
            </a:r>
            <a:endParaRPr lang="de-DE" sz="2400" dirty="0"/>
          </a:p>
        </p:txBody>
      </p:sp>
      <p:sp>
        <p:nvSpPr>
          <p:cNvPr id="8" name="Left Arrow Callout 7"/>
          <p:cNvSpPr/>
          <p:nvPr/>
        </p:nvSpPr>
        <p:spPr>
          <a:xfrm>
            <a:off x="4929190" y="2500306"/>
            <a:ext cx="1928826" cy="500066"/>
          </a:xfrm>
          <a:prstGeom prst="leftArrowCallout">
            <a:avLst>
              <a:gd name="adj1" fmla="val 32375"/>
              <a:gd name="adj2" fmla="val 36015"/>
              <a:gd name="adj3" fmla="val 36016"/>
              <a:gd name="adj4" fmla="val 5291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lwIP</a:t>
            </a:r>
            <a:endParaRPr lang="de-DE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71736" y="5429264"/>
            <a:ext cx="605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i="1" dirty="0" smtClean="0"/>
              <a:t>Evaluation: granularity, reuse, performance</a:t>
            </a:r>
            <a:endParaRPr lang="de-DE" sz="24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Granularity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Sebastian Reichelt, Jan Stoess, Frank Bellosa</a:t>
            </a:r>
            <a:br>
              <a:rPr lang="de-DE" smtClean="0"/>
            </a:br>
            <a:r>
              <a:rPr lang="de-DE" smtClean="0"/>
              <a:t>A Microkernel API for Fine-grained Decomposition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520A8D-C6D0-4890-AAB2-430F0481D75F}" type="slidenum">
              <a:rPr lang="de-DE" smtClean="0"/>
              <a:pPr/>
              <a:t>8</a:t>
            </a:fld>
            <a:r>
              <a:rPr lang="de-DE" dirty="0" smtClean="0"/>
              <a:t>/11</a:t>
            </a:r>
            <a:endParaRPr lang="de-DE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1393009" y="2571744"/>
          <a:ext cx="6357981" cy="1380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983"/>
                <a:gridCol w="1428760"/>
                <a:gridCol w="1500198"/>
                <a:gridCol w="1393040"/>
              </a:tblGrid>
              <a:tr h="500066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200" dirty="0" smtClean="0"/>
                        <a:t>Minimum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200" dirty="0" smtClean="0"/>
                        <a:t>Maximum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200" dirty="0" smtClean="0"/>
                        <a:t>Average</a:t>
                      </a:r>
                      <a:endParaRPr lang="de-DE" sz="2200" dirty="0"/>
                    </a:p>
                  </a:txBody>
                  <a:tcPr/>
                </a:tc>
              </a:tr>
              <a:tr h="454142">
                <a:tc>
                  <a:txBody>
                    <a:bodyPr/>
                    <a:lstStyle/>
                    <a:p>
                      <a:r>
                        <a:rPr lang="de-DE" sz="2200" b="1" dirty="0" smtClean="0"/>
                        <a:t>Lines of code</a:t>
                      </a:r>
                      <a:endParaRPr lang="de-DE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200" b="0" dirty="0" smtClean="0"/>
                        <a:t>27</a:t>
                      </a:r>
                      <a:endParaRPr lang="de-DE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200" b="0" dirty="0" smtClean="0"/>
                        <a:t>1363</a:t>
                      </a:r>
                      <a:endParaRPr lang="de-DE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200" b="1" dirty="0" smtClean="0"/>
                        <a:t>306</a:t>
                      </a:r>
                      <a:endParaRPr lang="de-DE" sz="2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09570">
                <a:tc>
                  <a:txBody>
                    <a:bodyPr/>
                    <a:lstStyle/>
                    <a:p>
                      <a:r>
                        <a:rPr lang="de-DE" sz="2200" b="1" dirty="0" smtClean="0"/>
                        <a:t>Bytes</a:t>
                      </a:r>
                      <a:endParaRPr lang="de-DE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200" b="0" dirty="0" smtClean="0"/>
                        <a:t>280</a:t>
                      </a:r>
                      <a:endParaRPr lang="de-DE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200" b="0" dirty="0" smtClean="0"/>
                        <a:t>13588</a:t>
                      </a:r>
                      <a:endParaRPr lang="de-DE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200" b="0" dirty="0" smtClean="0"/>
                        <a:t>2907</a:t>
                      </a:r>
                      <a:endParaRPr lang="de-DE" sz="2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6937" y="4429132"/>
            <a:ext cx="1895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Linux ABI layer</a:t>
            </a:r>
            <a:endParaRPr lang="de-DE" sz="20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5643572" y="4214820"/>
            <a:ext cx="357189" cy="7143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14546" y="2928934"/>
            <a:ext cx="4714908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i="1" dirty="0" smtClean="0"/>
              <a:t>As fine-granular as desired</a:t>
            </a:r>
            <a:endParaRPr lang="de-DE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285852" y="1785926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Size of a server:</a:t>
            </a:r>
            <a:endParaRPr lang="de-DE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Reuse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Sebastian Reichelt, Jan Stoess, Frank Bellosa</a:t>
            </a:r>
            <a:br>
              <a:rPr lang="de-DE" smtClean="0"/>
            </a:br>
            <a:r>
              <a:rPr lang="de-DE" smtClean="0"/>
              <a:t>A Microkernel API for Fine-grained Decomposition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520A8D-C6D0-4890-AAB2-430F0481D75F}" type="slidenum">
              <a:rPr lang="de-DE" smtClean="0"/>
              <a:pPr/>
              <a:t>9</a:t>
            </a:fld>
            <a:r>
              <a:rPr lang="de-DE" dirty="0" smtClean="0"/>
              <a:t>/11</a:t>
            </a:r>
            <a:endParaRPr lang="de-DE" dirty="0"/>
          </a:p>
        </p:txBody>
      </p:sp>
      <p:pic>
        <p:nvPicPr>
          <p:cNvPr id="6" name="Picture 5" descr="reu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272403"/>
            <a:ext cx="5136787" cy="2598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4916" y="1785926"/>
            <a:ext cx="6064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RTL-8139 driver ported from Linux (~1 man-month):</a:t>
            </a:r>
            <a:endParaRPr lang="de-DE" sz="2000" dirty="0"/>
          </a:p>
        </p:txBody>
      </p:sp>
      <p:sp>
        <p:nvSpPr>
          <p:cNvPr id="8" name="Right Brace 7"/>
          <p:cNvSpPr/>
          <p:nvPr/>
        </p:nvSpPr>
        <p:spPr>
          <a:xfrm>
            <a:off x="6715140" y="3129659"/>
            <a:ext cx="142876" cy="1071570"/>
          </a:xfrm>
          <a:prstGeom prst="rightBrace">
            <a:avLst>
              <a:gd name="adj1" fmla="val 2529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6929454" y="3343973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lines of code</a:t>
            </a:r>
            <a:endParaRPr lang="de-D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42976" y="52013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5129923"/>
            <a:ext cx="2776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e.g. calls via interfaces</a:t>
            </a:r>
            <a:br>
              <a:rPr lang="de-DE" sz="2000" dirty="0" smtClean="0"/>
            </a:br>
            <a:r>
              <a:rPr lang="de-DE" sz="2000" dirty="0" smtClean="0"/>
              <a:t>instead of directly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2162077" y="4863143"/>
            <a:ext cx="357192" cy="1763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57620" y="5129923"/>
            <a:ext cx="2250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queue-based</a:t>
            </a:r>
            <a:br>
              <a:rPr lang="de-DE" sz="2000" dirty="0" smtClean="0"/>
            </a:br>
            <a:r>
              <a:rPr lang="de-DE" sz="2000" dirty="0" smtClean="0"/>
              <a:t>packet processing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4393407" y="4808453"/>
            <a:ext cx="428626" cy="21431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000232" y="2928934"/>
            <a:ext cx="5143536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i="1" dirty="0" smtClean="0"/>
              <a:t>Reuse possible with little effort</a:t>
            </a:r>
            <a:endParaRPr lang="de-DE" sz="28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1" grpId="1"/>
      <p:bldP spid="14" grpId="0"/>
      <p:bldP spid="14" grpId="1"/>
      <p:bldP spid="16" grpId="0" animBg="1"/>
    </p:bldLst>
  </p:timing>
</p:sld>
</file>

<file path=ppt/theme/theme1.xml><?xml version="1.0" encoding="utf-8"?>
<a:theme xmlns:a="http://schemas.openxmlformats.org/drawingml/2006/main" name="KIT-Masterslides-EN-SDQ-large-fo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906</Words>
  <Application>Microsoft Office PowerPoint</Application>
  <PresentationFormat>On-screen Show (4:3)</PresentationFormat>
  <Paragraphs>246</Paragraphs>
  <Slides>12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Wingdings</vt:lpstr>
      <vt:lpstr>Courier New</vt:lpstr>
      <vt:lpstr>KIT-Masterslides-EN-SDQ-large-font</vt:lpstr>
      <vt:lpstr>Benutzerdefiniertes Design</vt:lpstr>
      <vt:lpstr>A Microkernel API for Fine-grained Decomposition</vt:lpstr>
      <vt:lpstr>OS Decomposition</vt:lpstr>
      <vt:lpstr>Our Approach</vt:lpstr>
      <vt:lpstr>Designing for Decomposition</vt:lpstr>
      <vt:lpstr>Reference Management</vt:lpstr>
      <vt:lpstr>Reference Management</vt:lpstr>
      <vt:lpstr>Prototype</vt:lpstr>
      <vt:lpstr>Granularity</vt:lpstr>
      <vt:lpstr>Reuse</vt:lpstr>
      <vt:lpstr>Performance</vt:lpstr>
      <vt:lpstr>Conclusion</vt:lpstr>
      <vt:lpstr>Example</vt:lpstr>
    </vt:vector>
  </TitlesOfParts>
  <Company>Universität Karlsruhe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Microkernel API for Fine-grained Decomposition</dc:title>
  <dc:creator>Sebastian Reichelt</dc:creator>
  <cp:lastModifiedBy>Sebastian Reichelt</cp:lastModifiedBy>
  <cp:revision>207</cp:revision>
  <dcterms:created xsi:type="dcterms:W3CDTF">2009-09-15T17:53:11Z</dcterms:created>
  <dcterms:modified xsi:type="dcterms:W3CDTF">2009-10-10T00:43:01Z</dcterms:modified>
</cp:coreProperties>
</file>