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4" r:id="rId3"/>
    <p:sldId id="258" r:id="rId4"/>
    <p:sldId id="257" r:id="rId5"/>
    <p:sldId id="263" r:id="rId6"/>
    <p:sldId id="262" r:id="rId7"/>
    <p:sldId id="259" r:id="rId8"/>
    <p:sldId id="260" r:id="rId9"/>
    <p:sldId id="261" r:id="rId10"/>
    <p:sldId id="265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5B3D7"/>
    <a:srgbClr val="FAC090"/>
    <a:srgbClr val="D99694"/>
    <a:srgbClr val="C3D69B"/>
    <a:srgbClr val="8EB4E3"/>
    <a:srgbClr val="632523"/>
    <a:srgbClr val="9BBB59"/>
    <a:srgbClr val="4F81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5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7FDB5-35CA-4733-8793-23661902FFE0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0A8D9-6609-44D8-8DC6-301B7E2213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F6F74-3C5E-4D3A-A0E6-A45E240220BE}" type="datetimeFigureOut">
              <a:rPr lang="en-US" smtClean="0"/>
              <a:pPr/>
              <a:t>10/23/2011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93CBC-3101-4233-9E8C-88E0D051E0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Assessing the Scalability of Garbage Collectors on Many Cores.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3C14B-4135-456D-A56B-E78D7885AF9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2057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Assessing the Scalability of Garbage</a:t>
            </a:r>
            <a:br>
              <a:rPr lang="en-US" dirty="0" smtClean="0"/>
            </a:br>
            <a:r>
              <a:rPr lang="en-US" dirty="0" smtClean="0"/>
              <a:t>Collectors on Many Cores</a:t>
            </a:r>
            <a:br>
              <a:rPr lang="en-US" dirty="0" smtClean="0"/>
            </a:br>
            <a:r>
              <a:rPr lang="en-US" b="1" dirty="0" smtClean="0"/>
              <a:t> </a:t>
            </a:r>
            <a:r>
              <a:rPr lang="en-US" sz="2000" dirty="0" smtClean="0"/>
              <a:t>(Funded by ANR projects: Prose and </a:t>
            </a:r>
            <a:r>
              <a:rPr lang="en-US" sz="2000" dirty="0" err="1" smtClean="0"/>
              <a:t>ConcoRDanT</a:t>
            </a:r>
            <a:r>
              <a:rPr lang="en-US" sz="2000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8288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Lokesh</a:t>
            </a:r>
            <a:r>
              <a:rPr lang="en-US" b="1" dirty="0" smtClean="0"/>
              <a:t> </a:t>
            </a:r>
            <a:r>
              <a:rPr lang="en-US" b="1" dirty="0" err="1" smtClean="0"/>
              <a:t>Gidra</a:t>
            </a:r>
            <a:r>
              <a:rPr lang="en-US" dirty="0" smtClean="0"/>
              <a:t>	</a:t>
            </a:r>
            <a:r>
              <a:rPr lang="en-US" dirty="0" err="1" smtClean="0"/>
              <a:t>Gaël</a:t>
            </a:r>
            <a:r>
              <a:rPr lang="en-US" dirty="0" smtClean="0"/>
              <a:t> Thomas</a:t>
            </a:r>
          </a:p>
          <a:p>
            <a:r>
              <a:rPr lang="en-US" dirty="0" err="1" smtClean="0"/>
              <a:t>Julien</a:t>
            </a:r>
            <a:r>
              <a:rPr lang="en-US" dirty="0" smtClean="0"/>
              <a:t> </a:t>
            </a:r>
            <a:r>
              <a:rPr lang="en-US" dirty="0" err="1" smtClean="0"/>
              <a:t>Sopena</a:t>
            </a:r>
            <a:r>
              <a:rPr lang="en-US" dirty="0" smtClean="0"/>
              <a:t>	Marc Shapiro</a:t>
            </a:r>
          </a:p>
          <a:p>
            <a:r>
              <a:rPr lang="en-US" b="1" dirty="0" smtClean="0"/>
              <a:t>Regal-LIP6/INRIA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GC does affect application’s scalability</a:t>
            </a:r>
            <a:r>
              <a:rPr lang="en-US" dirty="0" smtClean="0">
                <a:sym typeface="Symbol"/>
              </a:rPr>
              <a:t> </a:t>
            </a:r>
            <a:r>
              <a:rPr lang="en-US" dirty="0" smtClean="0"/>
              <a:t> it matters!</a:t>
            </a:r>
          </a:p>
          <a:p>
            <a:r>
              <a:rPr lang="en-US" dirty="0" smtClean="0"/>
              <a:t>GC doesn’t scale with the hardware!</a:t>
            </a:r>
          </a:p>
          <a:p>
            <a:r>
              <a:rPr lang="en-US" dirty="0" smtClean="0"/>
              <a:t> Bottlenecks:</a:t>
            </a:r>
          </a:p>
          <a:p>
            <a:pPr lvl="1"/>
            <a:r>
              <a:rPr lang="en-US" dirty="0" smtClean="0"/>
              <a:t>Remote Scanning</a:t>
            </a:r>
          </a:p>
          <a:p>
            <a:pPr lvl="1"/>
            <a:r>
              <a:rPr lang="en-US" dirty="0" smtClean="0"/>
              <a:t>Remote Copying</a:t>
            </a:r>
          </a:p>
          <a:p>
            <a:pPr lvl="1"/>
            <a:r>
              <a:rPr lang="en-US" dirty="0" smtClean="0"/>
              <a:t>Load Balancing</a:t>
            </a:r>
          </a:p>
          <a:p>
            <a:r>
              <a:rPr lang="en-US" dirty="0" smtClean="0"/>
              <a:t>Future Work:</a:t>
            </a:r>
          </a:p>
          <a:p>
            <a:pPr lvl="1"/>
            <a:r>
              <a:rPr lang="en-US" dirty="0" smtClean="0"/>
              <a:t>Fix the bottlenecks </a:t>
            </a:r>
            <a:r>
              <a:rPr lang="en-US" dirty="0" smtClean="0">
                <a:sym typeface="Symbol"/>
              </a:rPr>
              <a:t></a:t>
            </a:r>
            <a:r>
              <a:rPr lang="en-US" dirty="0" smtClean="0"/>
              <a:t> does it help GC to scale?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DaCapo</a:t>
            </a:r>
            <a:r>
              <a:rPr lang="en-US" dirty="0" smtClean="0"/>
              <a:t> Benchmarks’ Scalability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6" name="Picture 5" descr="bench_sca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295400"/>
            <a:ext cx="6203977" cy="49529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Revisiting App. (</a:t>
            </a:r>
            <a:r>
              <a:rPr lang="en-US" dirty="0" err="1" smtClean="0"/>
              <a:t>Lusearch</a:t>
            </a:r>
            <a:r>
              <a:rPr lang="en-US" dirty="0" smtClean="0"/>
              <a:t>) Scalability…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 descr="lusearch_mor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371600"/>
            <a:ext cx="6096000" cy="493998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Why?</a:t>
            </a:r>
          </a:p>
          <a:p>
            <a:pPr lvl="1"/>
            <a:r>
              <a:rPr lang="en-US" dirty="0" smtClean="0"/>
              <a:t>MREs are ubiquitous!</a:t>
            </a:r>
          </a:p>
          <a:p>
            <a:pPr lvl="1"/>
            <a:r>
              <a:rPr lang="en-US" dirty="0" smtClean="0"/>
              <a:t>GC, a vital component of it</a:t>
            </a:r>
            <a:r>
              <a:rPr lang="en-US" dirty="0" smtClean="0">
                <a:sym typeface="Symbol"/>
              </a:rPr>
              <a:t> </a:t>
            </a:r>
            <a:r>
              <a:rPr lang="en-US" dirty="0" smtClean="0"/>
              <a:t> performance </a:t>
            </a:r>
            <a:r>
              <a:rPr lang="en-US" smtClean="0"/>
              <a:t>is </a:t>
            </a:r>
            <a:r>
              <a:rPr lang="en-US" smtClean="0"/>
              <a:t>critical?</a:t>
            </a:r>
            <a:endParaRPr lang="en-US" dirty="0" smtClean="0"/>
          </a:p>
          <a:p>
            <a:pPr lvl="1"/>
            <a:r>
              <a:rPr lang="en-US" dirty="0" smtClean="0"/>
              <a:t>Hardware is more and more </a:t>
            </a:r>
            <a:r>
              <a:rPr lang="en-US" dirty="0" smtClean="0">
                <a:solidFill>
                  <a:srgbClr val="FF0000"/>
                </a:solidFill>
              </a:rPr>
              <a:t>multi-resourced.</a:t>
            </a:r>
          </a:p>
          <a:p>
            <a:pPr lvl="1"/>
            <a:r>
              <a:rPr lang="en-US" dirty="0" smtClean="0"/>
              <a:t>Are GCs scaling with such hardware?</a:t>
            </a:r>
          </a:p>
          <a:p>
            <a:pPr lvl="1"/>
            <a:r>
              <a:rPr lang="en-US" dirty="0" smtClean="0"/>
              <a:t>Current solutions not evaluated on true many-cores!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What?</a:t>
            </a:r>
          </a:p>
          <a:p>
            <a:pPr lvl="1"/>
            <a:r>
              <a:rPr lang="en-US" dirty="0" smtClean="0"/>
              <a:t> Assesses GC scalability : Empirical Results.</a:t>
            </a:r>
          </a:p>
          <a:p>
            <a:pPr lvl="1"/>
            <a:r>
              <a:rPr lang="en-US" dirty="0" smtClean="0"/>
              <a:t>Possible factors affecting the GC scalability.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7543800" cy="1020762"/>
          </a:xfrm>
        </p:spPr>
        <p:txBody>
          <a:bodyPr/>
          <a:lstStyle/>
          <a:p>
            <a:r>
              <a:rPr lang="en-US" dirty="0" smtClean="0"/>
              <a:t>Multi-Node Architecture</a:t>
            </a:r>
            <a:endParaRPr lang="en-US" dirty="0"/>
          </a:p>
        </p:txBody>
      </p:sp>
      <p:grpSp>
        <p:nvGrpSpPr>
          <p:cNvPr id="108" name="Group 107"/>
          <p:cNvGrpSpPr/>
          <p:nvPr/>
        </p:nvGrpSpPr>
        <p:grpSpPr>
          <a:xfrm>
            <a:off x="914400" y="1295400"/>
            <a:ext cx="2743200" cy="3656806"/>
            <a:chOff x="1143000" y="1524000"/>
            <a:chExt cx="2743200" cy="3656806"/>
          </a:xfrm>
        </p:grpSpPr>
        <p:sp>
          <p:nvSpPr>
            <p:cNvPr id="6" name="Rounded Rectangle 5"/>
            <p:cNvSpPr/>
            <p:nvPr/>
          </p:nvSpPr>
          <p:spPr>
            <a:xfrm>
              <a:off x="1371600" y="1828800"/>
              <a:ext cx="457200" cy="304800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C0</a:t>
              </a:r>
              <a:endParaRPr lang="en-US" dirty="0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057400" y="1828800"/>
              <a:ext cx="457200" cy="304800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3200400" y="1828800"/>
              <a:ext cx="457200" cy="304800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C5</a:t>
              </a:r>
              <a:endParaRPr lang="en-US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371600" y="2286000"/>
              <a:ext cx="457200" cy="3048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</a:rPr>
                <a:t>L2</a:t>
              </a:r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057400" y="2286000"/>
              <a:ext cx="457200" cy="3048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</a:rPr>
                <a:t>L2</a:t>
              </a:r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200400" y="2286000"/>
              <a:ext cx="457200" cy="3048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</a:rPr>
                <a:t>L2</a:t>
              </a:r>
              <a:endParaRPr lang="en-US" dirty="0">
                <a:solidFill>
                  <a:schemeClr val="tx2"/>
                </a:solidFill>
              </a:endParaRPr>
            </a:p>
          </p:txBody>
        </p:sp>
        <p:cxnSp>
          <p:nvCxnSpPr>
            <p:cNvPr id="14" name="Straight Connector 13"/>
            <p:cNvCxnSpPr>
              <a:stCxn id="6" idx="2"/>
              <a:endCxn id="9" idx="0"/>
            </p:cNvCxnSpPr>
            <p:nvPr/>
          </p:nvCxnSpPr>
          <p:spPr>
            <a:xfrm rot="5400000">
              <a:off x="1524000" y="22098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7" idx="2"/>
              <a:endCxn id="11" idx="0"/>
            </p:cNvCxnSpPr>
            <p:nvPr/>
          </p:nvCxnSpPr>
          <p:spPr>
            <a:xfrm rot="5400000">
              <a:off x="2209800" y="22098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8" idx="2"/>
              <a:endCxn id="12" idx="0"/>
            </p:cNvCxnSpPr>
            <p:nvPr/>
          </p:nvCxnSpPr>
          <p:spPr>
            <a:xfrm rot="5400000">
              <a:off x="3352800" y="2209800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2667000" y="1981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2819400" y="1981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2971800" y="1981200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3" name="Straight Connector 22"/>
            <p:cNvCxnSpPr/>
            <p:nvPr/>
          </p:nvCxnSpPr>
          <p:spPr>
            <a:xfrm>
              <a:off x="1295400" y="2895600"/>
              <a:ext cx="24384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1295400" y="1752600"/>
              <a:ext cx="6096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981200" y="1752600"/>
              <a:ext cx="6096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124200" y="1752600"/>
              <a:ext cx="6096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0" name="Straight Connector 29"/>
            <p:cNvCxnSpPr/>
            <p:nvPr/>
          </p:nvCxnSpPr>
          <p:spPr>
            <a:xfrm rot="5400000">
              <a:off x="1486694" y="2781300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170906" y="2781300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3313906" y="2781300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ounded Rectangle 32"/>
            <p:cNvSpPr/>
            <p:nvPr/>
          </p:nvSpPr>
          <p:spPr>
            <a:xfrm>
              <a:off x="2895600" y="3124200"/>
              <a:ext cx="685800" cy="30480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L3</a:t>
              </a:r>
              <a:endParaRPr lang="en-US" dirty="0"/>
            </a:p>
          </p:txBody>
        </p:sp>
        <p:cxnSp>
          <p:nvCxnSpPr>
            <p:cNvPr id="39" name="Straight Connector 38"/>
            <p:cNvCxnSpPr/>
            <p:nvPr/>
          </p:nvCxnSpPr>
          <p:spPr>
            <a:xfrm rot="5400000">
              <a:off x="3161506" y="3009900"/>
              <a:ext cx="2293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1143000" y="1524000"/>
              <a:ext cx="2743200" cy="2971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1295400" y="3657600"/>
              <a:ext cx="914400" cy="1523206"/>
              <a:chOff x="1524000" y="3658394"/>
              <a:chExt cx="914400" cy="1523206"/>
            </a:xfrm>
          </p:grpSpPr>
          <p:sp>
            <p:nvSpPr>
              <p:cNvPr id="45" name="Rounded Rectangle 44"/>
              <p:cNvSpPr/>
              <p:nvPr/>
            </p:nvSpPr>
            <p:spPr>
              <a:xfrm>
                <a:off x="1524000" y="3886200"/>
                <a:ext cx="914400" cy="457200"/>
              </a:xfrm>
              <a:prstGeom prst="roundRect">
                <a:avLst/>
              </a:prstGeom>
              <a:solidFill>
                <a:schemeClr val="accent5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MC</a:t>
                </a:r>
                <a:endParaRPr lang="en-US" dirty="0"/>
              </a:p>
            </p:txBody>
          </p:sp>
          <p:sp>
            <p:nvSpPr>
              <p:cNvPr id="50" name="Rounded Rectangle 49"/>
              <p:cNvSpPr/>
              <p:nvPr/>
            </p:nvSpPr>
            <p:spPr>
              <a:xfrm>
                <a:off x="1524000" y="4724400"/>
                <a:ext cx="914400" cy="4572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DRAM</a:t>
                </a:r>
                <a:endParaRPr lang="en-US" dirty="0"/>
              </a:p>
            </p:txBody>
          </p:sp>
          <p:cxnSp>
            <p:nvCxnSpPr>
              <p:cNvPr id="52" name="Straight Connector 51"/>
              <p:cNvCxnSpPr>
                <a:stCxn id="45" idx="2"/>
                <a:endCxn id="50" idx="0"/>
              </p:cNvCxnSpPr>
              <p:nvPr/>
            </p:nvCxnSpPr>
            <p:spPr>
              <a:xfrm rot="5400000">
                <a:off x="1790700" y="4533900"/>
                <a:ext cx="3810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endCxn id="45" idx="0"/>
              </p:cNvCxnSpPr>
              <p:nvPr/>
            </p:nvCxnSpPr>
            <p:spPr>
              <a:xfrm rot="5400000">
                <a:off x="1867694" y="3771900"/>
                <a:ext cx="227806" cy="7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Straight Connector 70"/>
            <p:cNvCxnSpPr/>
            <p:nvPr/>
          </p:nvCxnSpPr>
          <p:spPr>
            <a:xfrm>
              <a:off x="1600200" y="3656012"/>
              <a:ext cx="18288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2057400" y="3276600"/>
              <a:ext cx="762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9" name="Group 108"/>
          <p:cNvGrpSpPr/>
          <p:nvPr/>
        </p:nvGrpSpPr>
        <p:grpSpPr>
          <a:xfrm>
            <a:off x="5257800" y="1295400"/>
            <a:ext cx="2743200" cy="3657600"/>
            <a:chOff x="5029200" y="1524000"/>
            <a:chExt cx="2743200" cy="3657600"/>
          </a:xfrm>
        </p:grpSpPr>
        <p:sp>
          <p:nvSpPr>
            <p:cNvPr id="77" name="Rounded Rectangle 76"/>
            <p:cNvSpPr/>
            <p:nvPr/>
          </p:nvSpPr>
          <p:spPr>
            <a:xfrm>
              <a:off x="5257800" y="1829594"/>
              <a:ext cx="457200" cy="304800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C0</a:t>
              </a:r>
              <a:endParaRPr lang="en-US" dirty="0"/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5943600" y="1829594"/>
              <a:ext cx="457200" cy="304800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C1</a:t>
              </a:r>
              <a:endParaRPr lang="en-US" dirty="0"/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7086600" y="1829594"/>
              <a:ext cx="457200" cy="304800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C5</a:t>
              </a:r>
              <a:endParaRPr lang="en-US" dirty="0"/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5257800" y="2286794"/>
              <a:ext cx="457200" cy="3048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</a:rPr>
                <a:t>L2</a:t>
              </a:r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5943600" y="2286794"/>
              <a:ext cx="457200" cy="3048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</a:rPr>
                <a:t>L2</a:t>
              </a:r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7086600" y="2286794"/>
              <a:ext cx="457200" cy="304800"/>
            </a:xfrm>
            <a:prstGeom prst="roundRect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2"/>
                  </a:solidFill>
                </a:rPr>
                <a:t>L2</a:t>
              </a:r>
              <a:endParaRPr lang="en-US" dirty="0">
                <a:solidFill>
                  <a:schemeClr val="tx2"/>
                </a:solidFill>
              </a:endParaRPr>
            </a:p>
          </p:txBody>
        </p:sp>
        <p:cxnSp>
          <p:nvCxnSpPr>
            <p:cNvPr id="83" name="Straight Connector 82"/>
            <p:cNvCxnSpPr>
              <a:stCxn id="77" idx="2"/>
              <a:endCxn id="80" idx="0"/>
            </p:cNvCxnSpPr>
            <p:nvPr/>
          </p:nvCxnSpPr>
          <p:spPr>
            <a:xfrm rot="5400000">
              <a:off x="5410200" y="2210594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78" idx="2"/>
              <a:endCxn id="81" idx="0"/>
            </p:cNvCxnSpPr>
            <p:nvPr/>
          </p:nvCxnSpPr>
          <p:spPr>
            <a:xfrm rot="5400000">
              <a:off x="6096000" y="2210594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79" idx="2"/>
              <a:endCxn id="82" idx="0"/>
            </p:cNvCxnSpPr>
            <p:nvPr/>
          </p:nvCxnSpPr>
          <p:spPr>
            <a:xfrm rot="5400000">
              <a:off x="7239000" y="2210594"/>
              <a:ext cx="1524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Oval 85"/>
            <p:cNvSpPr/>
            <p:nvPr/>
          </p:nvSpPr>
          <p:spPr>
            <a:xfrm>
              <a:off x="6553200" y="1981994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Oval 86"/>
            <p:cNvSpPr/>
            <p:nvPr/>
          </p:nvSpPr>
          <p:spPr>
            <a:xfrm>
              <a:off x="6705600" y="1981994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Oval 87"/>
            <p:cNvSpPr/>
            <p:nvPr/>
          </p:nvSpPr>
          <p:spPr>
            <a:xfrm>
              <a:off x="6858000" y="1981994"/>
              <a:ext cx="76200" cy="762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Connector 88"/>
            <p:cNvCxnSpPr/>
            <p:nvPr/>
          </p:nvCxnSpPr>
          <p:spPr>
            <a:xfrm>
              <a:off x="5181600" y="2896394"/>
              <a:ext cx="2438400" cy="1588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0" name="Rectangle 89"/>
            <p:cNvSpPr/>
            <p:nvPr/>
          </p:nvSpPr>
          <p:spPr>
            <a:xfrm>
              <a:off x="5181600" y="1753394"/>
              <a:ext cx="6096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867400" y="1753394"/>
              <a:ext cx="6096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7010400" y="1753394"/>
              <a:ext cx="609600" cy="9144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3" name="Straight Connector 92"/>
            <p:cNvCxnSpPr/>
            <p:nvPr/>
          </p:nvCxnSpPr>
          <p:spPr>
            <a:xfrm rot="5400000">
              <a:off x="5372894" y="2782094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>
              <a:off x="6057106" y="2782094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>
              <a:off x="7200106" y="2782094"/>
              <a:ext cx="2286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Rounded Rectangle 95"/>
            <p:cNvSpPr/>
            <p:nvPr/>
          </p:nvSpPr>
          <p:spPr>
            <a:xfrm>
              <a:off x="6781800" y="3124994"/>
              <a:ext cx="685800" cy="304800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L3</a:t>
              </a:r>
              <a:endParaRPr lang="en-US" dirty="0"/>
            </a:p>
          </p:txBody>
        </p:sp>
        <p:cxnSp>
          <p:nvCxnSpPr>
            <p:cNvPr id="97" name="Straight Connector 96"/>
            <p:cNvCxnSpPr/>
            <p:nvPr/>
          </p:nvCxnSpPr>
          <p:spPr>
            <a:xfrm rot="5400000">
              <a:off x="7047706" y="3010694"/>
              <a:ext cx="229394" cy="7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97"/>
            <p:cNvSpPr/>
            <p:nvPr/>
          </p:nvSpPr>
          <p:spPr>
            <a:xfrm>
              <a:off x="5029200" y="1524000"/>
              <a:ext cx="2743200" cy="2971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9" name="Group 71"/>
            <p:cNvGrpSpPr/>
            <p:nvPr/>
          </p:nvGrpSpPr>
          <p:grpSpPr>
            <a:xfrm>
              <a:off x="6705600" y="3658394"/>
              <a:ext cx="914400" cy="1523206"/>
              <a:chOff x="1524000" y="3658394"/>
              <a:chExt cx="914400" cy="1523206"/>
            </a:xfrm>
          </p:grpSpPr>
          <p:sp>
            <p:nvSpPr>
              <p:cNvPr id="102" name="Rounded Rectangle 101"/>
              <p:cNvSpPr/>
              <p:nvPr/>
            </p:nvSpPr>
            <p:spPr>
              <a:xfrm>
                <a:off x="1524000" y="3886200"/>
                <a:ext cx="914400" cy="457200"/>
              </a:xfrm>
              <a:prstGeom prst="roundRect">
                <a:avLst/>
              </a:prstGeom>
              <a:solidFill>
                <a:schemeClr val="accent5"/>
              </a:solidFill>
              <a:ln>
                <a:noFill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MC</a:t>
                </a:r>
                <a:endParaRPr lang="en-US" dirty="0"/>
              </a:p>
            </p:txBody>
          </p:sp>
          <p:sp>
            <p:nvSpPr>
              <p:cNvPr id="103" name="Rounded Rectangle 102"/>
              <p:cNvSpPr/>
              <p:nvPr/>
            </p:nvSpPr>
            <p:spPr>
              <a:xfrm>
                <a:off x="1524000" y="4724400"/>
                <a:ext cx="914400" cy="457200"/>
              </a:xfrm>
              <a:prstGeom prst="round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DRAM</a:t>
                </a:r>
                <a:endParaRPr lang="en-US" dirty="0"/>
              </a:p>
            </p:txBody>
          </p:sp>
          <p:cxnSp>
            <p:nvCxnSpPr>
              <p:cNvPr id="104" name="Straight Connector 103"/>
              <p:cNvCxnSpPr>
                <a:stCxn id="102" idx="2"/>
                <a:endCxn id="103" idx="0"/>
              </p:cNvCxnSpPr>
              <p:nvPr/>
            </p:nvCxnSpPr>
            <p:spPr>
              <a:xfrm rot="5400000">
                <a:off x="1790700" y="4533900"/>
                <a:ext cx="381000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>
                <a:endCxn id="102" idx="0"/>
              </p:cNvCxnSpPr>
              <p:nvPr/>
            </p:nvCxnSpPr>
            <p:spPr>
              <a:xfrm rot="5400000">
                <a:off x="1867694" y="3771900"/>
                <a:ext cx="227806" cy="794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0" name="Straight Connector 99"/>
            <p:cNvCxnSpPr/>
            <p:nvPr/>
          </p:nvCxnSpPr>
          <p:spPr>
            <a:xfrm>
              <a:off x="5486400" y="3656806"/>
              <a:ext cx="1828800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>
              <a:off x="5943600" y="3277394"/>
              <a:ext cx="7620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7" name="TextBox 136"/>
          <p:cNvSpPr txBox="1"/>
          <p:nvPr/>
        </p:nvSpPr>
        <p:spPr>
          <a:xfrm>
            <a:off x="1295400" y="5486400"/>
            <a:ext cx="6590587" cy="52322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accent1"/>
                </a:solidFill>
              </a:rPr>
              <a:t>Our  machine has 8 nodes with 6 cores each</a:t>
            </a:r>
            <a:endParaRPr lang="en-US" sz="2800" dirty="0">
              <a:solidFill>
                <a:schemeClr val="accent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2438400" y="4643735"/>
            <a:ext cx="4114800" cy="461665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Remote access &gt;&gt; Local access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112" name="Straight Connector 111"/>
          <p:cNvCxnSpPr/>
          <p:nvPr/>
        </p:nvCxnSpPr>
        <p:spPr>
          <a:xfrm>
            <a:off x="762000" y="1143000"/>
            <a:ext cx="30480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762000" y="4418012"/>
            <a:ext cx="30480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rot="5400000">
            <a:off x="2171700" y="2781300"/>
            <a:ext cx="32766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/>
          <p:nvPr/>
        </p:nvCxnSpPr>
        <p:spPr>
          <a:xfrm rot="5400000">
            <a:off x="-875506" y="2780506"/>
            <a:ext cx="32766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>
            <a:off x="3733800" y="1143000"/>
            <a:ext cx="44196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>
            <a:off x="3733800" y="4418012"/>
            <a:ext cx="44196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1" name="Group 130"/>
          <p:cNvGrpSpPr/>
          <p:nvPr/>
        </p:nvGrpSpPr>
        <p:grpSpPr>
          <a:xfrm>
            <a:off x="2667000" y="3429000"/>
            <a:ext cx="3581400" cy="1143000"/>
            <a:chOff x="2667000" y="3429000"/>
            <a:chExt cx="3581400" cy="1143000"/>
          </a:xfrm>
        </p:grpSpPr>
        <p:cxnSp>
          <p:nvCxnSpPr>
            <p:cNvPr id="127" name="Straight Connector 126"/>
            <p:cNvCxnSpPr/>
            <p:nvPr/>
          </p:nvCxnSpPr>
          <p:spPr>
            <a:xfrm>
              <a:off x="2971800" y="3733800"/>
              <a:ext cx="2971800" cy="1588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5790406" y="3580606"/>
              <a:ext cx="304800" cy="1588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>
              <a:off x="5676106" y="3999706"/>
              <a:ext cx="1143000" cy="1588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TextBox 134"/>
            <p:cNvSpPr txBox="1"/>
            <p:nvPr/>
          </p:nvSpPr>
          <p:spPr>
            <a:xfrm>
              <a:off x="3581400" y="3733800"/>
              <a:ext cx="177349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accent2">
                      <a:lumMod val="75000"/>
                    </a:schemeClr>
                  </a:solidFill>
                </a:rPr>
                <a:t>To other nodes</a:t>
              </a:r>
              <a:endParaRPr lang="en-US" b="1" dirty="0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  <p:cxnSp>
          <p:nvCxnSpPr>
            <p:cNvPr id="124" name="Straight Connector 123"/>
            <p:cNvCxnSpPr/>
            <p:nvPr/>
          </p:nvCxnSpPr>
          <p:spPr>
            <a:xfrm rot="5400000">
              <a:off x="2096294" y="3999706"/>
              <a:ext cx="1143000" cy="1588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2820194" y="3580606"/>
              <a:ext cx="304800" cy="1588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8" name="Date Placeholder 13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139" name="Slide Number Placeholder 1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41" name="Freeform 140"/>
          <p:cNvSpPr/>
          <p:nvPr/>
        </p:nvSpPr>
        <p:spPr>
          <a:xfrm>
            <a:off x="2301240" y="1722120"/>
            <a:ext cx="137160" cy="487680"/>
          </a:xfrm>
          <a:custGeom>
            <a:avLst/>
            <a:gdLst>
              <a:gd name="connsiteX0" fmla="*/ 0 w 137160"/>
              <a:gd name="connsiteY0" fmla="*/ 0 h 487680"/>
              <a:gd name="connsiteX1" fmla="*/ 137160 w 137160"/>
              <a:gd name="connsiteY1" fmla="*/ 320040 h 487680"/>
              <a:gd name="connsiteX2" fmla="*/ 0 w 137160"/>
              <a:gd name="connsiteY2" fmla="*/ 487680 h 487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7160" h="487680">
                <a:moveTo>
                  <a:pt x="0" y="0"/>
                </a:moveTo>
                <a:cubicBezTo>
                  <a:pt x="68580" y="119380"/>
                  <a:pt x="137160" y="238760"/>
                  <a:pt x="137160" y="320040"/>
                </a:cubicBezTo>
                <a:cubicBezTo>
                  <a:pt x="137160" y="401320"/>
                  <a:pt x="68580" y="444500"/>
                  <a:pt x="0" y="487680"/>
                </a:cubicBezTo>
              </a:path>
            </a:pathLst>
          </a:cu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TextBox 141"/>
          <p:cNvSpPr txBox="1"/>
          <p:nvPr/>
        </p:nvSpPr>
        <p:spPr>
          <a:xfrm>
            <a:off x="2362200" y="18288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15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43" name="Freeform 142"/>
          <p:cNvSpPr/>
          <p:nvPr/>
        </p:nvSpPr>
        <p:spPr>
          <a:xfrm>
            <a:off x="2705100" y="1767840"/>
            <a:ext cx="220980" cy="1112520"/>
          </a:xfrm>
          <a:custGeom>
            <a:avLst/>
            <a:gdLst>
              <a:gd name="connsiteX0" fmla="*/ 220980 w 220980"/>
              <a:gd name="connsiteY0" fmla="*/ 0 h 1112520"/>
              <a:gd name="connsiteX1" fmla="*/ 7620 w 220980"/>
              <a:gd name="connsiteY1" fmla="*/ 518160 h 1112520"/>
              <a:gd name="connsiteX2" fmla="*/ 175260 w 220980"/>
              <a:gd name="connsiteY2" fmla="*/ 1112520 h 1112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20980" h="1112520">
                <a:moveTo>
                  <a:pt x="220980" y="0"/>
                </a:moveTo>
                <a:cubicBezTo>
                  <a:pt x="118110" y="166370"/>
                  <a:pt x="15240" y="332740"/>
                  <a:pt x="7620" y="518160"/>
                </a:cubicBezTo>
                <a:cubicBezTo>
                  <a:pt x="0" y="703580"/>
                  <a:pt x="87630" y="908050"/>
                  <a:pt x="175260" y="1112520"/>
                </a:cubicBezTo>
              </a:path>
            </a:pathLst>
          </a:cu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extBox 143"/>
          <p:cNvSpPr txBox="1"/>
          <p:nvPr/>
        </p:nvSpPr>
        <p:spPr>
          <a:xfrm>
            <a:off x="2362200" y="21452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40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45" name="Freeform 144"/>
          <p:cNvSpPr/>
          <p:nvPr/>
        </p:nvSpPr>
        <p:spPr>
          <a:xfrm>
            <a:off x="1630680" y="1752600"/>
            <a:ext cx="703580" cy="2743200"/>
          </a:xfrm>
          <a:custGeom>
            <a:avLst/>
            <a:gdLst>
              <a:gd name="connsiteX0" fmla="*/ 0 w 703580"/>
              <a:gd name="connsiteY0" fmla="*/ 0 h 2743200"/>
              <a:gd name="connsiteX1" fmla="*/ 670560 w 703580"/>
              <a:gd name="connsiteY1" fmla="*/ 1539240 h 2743200"/>
              <a:gd name="connsiteX2" fmla="*/ 198120 w 703580"/>
              <a:gd name="connsiteY2" fmla="*/ 2743200 h 27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03580" h="2743200">
                <a:moveTo>
                  <a:pt x="0" y="0"/>
                </a:moveTo>
                <a:cubicBezTo>
                  <a:pt x="318770" y="541020"/>
                  <a:pt x="637540" y="1082040"/>
                  <a:pt x="670560" y="1539240"/>
                </a:cubicBezTo>
                <a:cubicBezTo>
                  <a:pt x="703580" y="1996440"/>
                  <a:pt x="450850" y="2369820"/>
                  <a:pt x="198120" y="2743200"/>
                </a:cubicBezTo>
              </a:path>
            </a:pathLst>
          </a:cu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TextBox 145"/>
          <p:cNvSpPr txBox="1"/>
          <p:nvPr/>
        </p:nvSpPr>
        <p:spPr>
          <a:xfrm>
            <a:off x="2209800" y="35168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125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47" name="Freeform 146"/>
          <p:cNvSpPr/>
          <p:nvPr/>
        </p:nvSpPr>
        <p:spPr>
          <a:xfrm>
            <a:off x="1615440" y="1722120"/>
            <a:ext cx="5689600" cy="2727960"/>
          </a:xfrm>
          <a:custGeom>
            <a:avLst/>
            <a:gdLst>
              <a:gd name="connsiteX0" fmla="*/ 5044440 w 5689600"/>
              <a:gd name="connsiteY0" fmla="*/ 0 h 2727960"/>
              <a:gd name="connsiteX1" fmla="*/ 5044440 w 5689600"/>
              <a:gd name="connsiteY1" fmla="*/ 1630680 h 2727960"/>
              <a:gd name="connsiteX2" fmla="*/ 1173480 w 5689600"/>
              <a:gd name="connsiteY2" fmla="*/ 1874520 h 2727960"/>
              <a:gd name="connsiteX3" fmla="*/ 0 w 5689600"/>
              <a:gd name="connsiteY3" fmla="*/ 2727960 h 2727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89600" h="2727960">
                <a:moveTo>
                  <a:pt x="5044440" y="0"/>
                </a:moveTo>
                <a:cubicBezTo>
                  <a:pt x="5367020" y="659130"/>
                  <a:pt x="5689600" y="1318260"/>
                  <a:pt x="5044440" y="1630680"/>
                </a:cubicBezTo>
                <a:cubicBezTo>
                  <a:pt x="4399280" y="1943100"/>
                  <a:pt x="2014220" y="1691640"/>
                  <a:pt x="1173480" y="1874520"/>
                </a:cubicBezTo>
                <a:cubicBezTo>
                  <a:pt x="332740" y="2057400"/>
                  <a:pt x="166370" y="2392680"/>
                  <a:pt x="0" y="2727960"/>
                </a:cubicBezTo>
              </a:path>
            </a:pathLst>
          </a:cu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TextBox 147"/>
          <p:cNvSpPr txBox="1"/>
          <p:nvPr/>
        </p:nvSpPr>
        <p:spPr>
          <a:xfrm>
            <a:off x="4267200" y="32120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315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.00555 L 0.475 0.0055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147" grpId="0" animBg="1"/>
      <p:bldP spid="14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848600" cy="944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Parallel Copying Garbage Collection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 rot="5400000">
            <a:off x="3239294" y="22471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rot="5400000">
            <a:off x="3390106" y="22471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542506" y="22471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3694906" y="22471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3848894" y="22471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3237706" y="4075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3390106" y="4075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3542506" y="4075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3694906" y="4075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3847306" y="4075906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657600" y="2743200"/>
            <a:ext cx="1905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657600" y="3581400"/>
            <a:ext cx="190500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4764883" y="3162300"/>
            <a:ext cx="838200" cy="1588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4993483" y="3161506"/>
            <a:ext cx="838200" cy="1588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4534694" y="3161506"/>
            <a:ext cx="838200" cy="1588"/>
          </a:xfrm>
          <a:prstGeom prst="straightConnector1">
            <a:avLst/>
          </a:prstGeom>
          <a:ln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Left Brace 30"/>
          <p:cNvSpPr/>
          <p:nvPr/>
        </p:nvSpPr>
        <p:spPr>
          <a:xfrm>
            <a:off x="3048000" y="1752600"/>
            <a:ext cx="198119" cy="990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/>
          <p:cNvSpPr/>
          <p:nvPr/>
        </p:nvSpPr>
        <p:spPr>
          <a:xfrm>
            <a:off x="3048000" y="3581400"/>
            <a:ext cx="198119" cy="9906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683629" y="2819400"/>
            <a:ext cx="7359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Pause</a:t>
            </a:r>
          </a:p>
          <a:p>
            <a:r>
              <a:rPr lang="en-US" dirty="0" smtClean="0">
                <a:solidFill>
                  <a:schemeClr val="accent3"/>
                </a:solidFill>
              </a:rPr>
              <a:t>Time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24000" y="2819400"/>
            <a:ext cx="12450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Application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Time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38" name="Straight Connector 37"/>
          <p:cNvCxnSpPr>
            <a:stCxn id="31" idx="1"/>
            <a:endCxn id="36" idx="0"/>
          </p:cNvCxnSpPr>
          <p:nvPr/>
        </p:nvCxnSpPr>
        <p:spPr>
          <a:xfrm rot="10800000" flipV="1">
            <a:off x="2146512" y="2247900"/>
            <a:ext cx="901489" cy="571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2" idx="1"/>
            <a:endCxn id="36" idx="2"/>
          </p:cNvCxnSpPr>
          <p:nvPr/>
        </p:nvCxnSpPr>
        <p:spPr>
          <a:xfrm rot="10800000">
            <a:off x="2146512" y="3465732"/>
            <a:ext cx="901489" cy="6109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581400" y="990600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Mutator</a:t>
            </a:r>
            <a:r>
              <a:rPr lang="en-US" dirty="0" smtClean="0">
                <a:solidFill>
                  <a:schemeClr val="accent1"/>
                </a:solidFill>
              </a:rPr>
              <a:t> Threads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495800" y="12308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/>
                </a:solidFill>
              </a:rPr>
              <a:t>GC Threads 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28800" y="4953000"/>
            <a:ext cx="1447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114800" y="4953000"/>
            <a:ext cx="18288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1905000" y="5726668"/>
            <a:ext cx="1277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From Space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19600" y="57266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To Space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56" name="Oval 55"/>
          <p:cNvSpPr/>
          <p:nvPr/>
        </p:nvSpPr>
        <p:spPr>
          <a:xfrm>
            <a:off x="1905000" y="5029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1981200" y="53340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2895600" y="53340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8" name="Group 97"/>
          <p:cNvGrpSpPr/>
          <p:nvPr/>
        </p:nvGrpSpPr>
        <p:grpSpPr>
          <a:xfrm>
            <a:off x="6553200" y="4876800"/>
            <a:ext cx="1575444" cy="826532"/>
            <a:chOff x="6553200" y="4953000"/>
            <a:chExt cx="1575444" cy="826532"/>
          </a:xfrm>
        </p:grpSpPr>
        <p:sp>
          <p:nvSpPr>
            <p:cNvPr id="94" name="Oval 93"/>
            <p:cNvSpPr/>
            <p:nvPr/>
          </p:nvSpPr>
          <p:spPr>
            <a:xfrm>
              <a:off x="6553200" y="51054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Oval 94"/>
            <p:cNvSpPr/>
            <p:nvPr/>
          </p:nvSpPr>
          <p:spPr>
            <a:xfrm>
              <a:off x="6553200" y="5562600"/>
              <a:ext cx="2286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6781800" y="49530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1"/>
                  </a:solidFill>
                </a:rPr>
                <a:t>Live Object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6781800" y="5410200"/>
              <a:ext cx="1346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2"/>
                  </a:solidFill>
                </a:rPr>
                <a:t>Dead Object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69" name="Left Brace 68"/>
          <p:cNvSpPr/>
          <p:nvPr/>
        </p:nvSpPr>
        <p:spPr>
          <a:xfrm>
            <a:off x="4419600" y="2743200"/>
            <a:ext cx="228600" cy="838200"/>
          </a:xfrm>
          <a:prstGeom prst="leftBrac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Brace 69"/>
          <p:cNvSpPr/>
          <p:nvPr/>
        </p:nvSpPr>
        <p:spPr>
          <a:xfrm>
            <a:off x="5791200" y="1752600"/>
            <a:ext cx="685800" cy="2895600"/>
          </a:xfrm>
          <a:prstGeom prst="rightBrac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Box 70"/>
          <p:cNvSpPr txBox="1"/>
          <p:nvPr/>
        </p:nvSpPr>
        <p:spPr>
          <a:xfrm>
            <a:off x="6400800" y="2971800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</a:rPr>
              <a:t>Total Time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73" name="Date Placeholder 7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74" name="Slide Number Placeholder 7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82" name="Group 81"/>
          <p:cNvGrpSpPr/>
          <p:nvPr/>
        </p:nvGrpSpPr>
        <p:grpSpPr>
          <a:xfrm>
            <a:off x="2209800" y="5029200"/>
            <a:ext cx="762000" cy="609600"/>
            <a:chOff x="2209800" y="5029200"/>
            <a:chExt cx="762000" cy="609600"/>
          </a:xfrm>
        </p:grpSpPr>
        <p:sp>
          <p:nvSpPr>
            <p:cNvPr id="58" name="Oval 57"/>
            <p:cNvSpPr/>
            <p:nvPr/>
          </p:nvSpPr>
          <p:spPr>
            <a:xfrm>
              <a:off x="2286000" y="51054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2514600" y="54864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2743200" y="50292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5" name="Straight Arrow Connector 84"/>
            <p:cNvCxnSpPr>
              <a:stCxn id="60" idx="3"/>
              <a:endCxn id="59" idx="7"/>
            </p:cNvCxnSpPr>
            <p:nvPr/>
          </p:nvCxnSpPr>
          <p:spPr>
            <a:xfrm rot="5400000">
              <a:off x="2568482" y="5300522"/>
              <a:ext cx="349436" cy="669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58" idx="4"/>
              <a:endCxn id="59" idx="1"/>
            </p:cNvCxnSpPr>
            <p:nvPr/>
          </p:nvCxnSpPr>
          <p:spPr>
            <a:xfrm rot="16200000" flipH="1">
              <a:off x="2348730" y="5309370"/>
              <a:ext cx="250918" cy="1477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Oval 76"/>
            <p:cNvSpPr/>
            <p:nvPr/>
          </p:nvSpPr>
          <p:spPr>
            <a:xfrm>
              <a:off x="2209800" y="54864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Oval 78"/>
          <p:cNvSpPr/>
          <p:nvPr/>
        </p:nvSpPr>
        <p:spPr>
          <a:xfrm>
            <a:off x="2971800" y="51054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7" grpId="0" animBg="1"/>
      <p:bldP spid="61" grpId="0" animBg="1"/>
      <p:bldP spid="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n_n_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1184857"/>
            <a:ext cx="4892564" cy="39967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8001000" cy="762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GCs effect on Application Scalability (</a:t>
            </a:r>
            <a:r>
              <a:rPr lang="en-US" sz="3200" dirty="0" err="1" smtClean="0"/>
              <a:t>Lusearch</a:t>
            </a:r>
            <a:r>
              <a:rPr lang="en-US" sz="3200" dirty="0" smtClean="0"/>
              <a:t>)</a:t>
            </a:r>
            <a:endParaRPr 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5029200"/>
            <a:ext cx="7391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Up-to 6 cores: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3X performance improvement.</a:t>
            </a:r>
          </a:p>
          <a:p>
            <a:r>
              <a:rPr lang="en-US" dirty="0" smtClean="0"/>
              <a:t>More than 6 cores: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No improvement in total time.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Proportion of pause time increases up-to 50%.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828800" y="10668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 smtClean="0"/>
              <a:t>Mutator</a:t>
            </a:r>
            <a:r>
              <a:rPr lang="en-US" b="1" u="sng" dirty="0" smtClean="0"/>
              <a:t> Threads = GC Threads = Varying Number of Cores 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48_n_48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399" y="1193547"/>
            <a:ext cx="5900987" cy="45976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76200"/>
            <a:ext cx="7086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GC Scalability (</a:t>
            </a:r>
            <a:r>
              <a:rPr lang="en-US" dirty="0" err="1" smtClean="0"/>
              <a:t>Lusearch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5786735"/>
            <a:ext cx="693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</a:rPr>
              <a:t>Pause time increases with GC threads </a:t>
            </a:r>
            <a:r>
              <a:rPr lang="en-US" sz="2400" b="1" dirty="0" smtClean="0">
                <a:solidFill>
                  <a:schemeClr val="accent2"/>
                </a:solidFill>
                <a:sym typeface="Symbol"/>
              </a:rPr>
              <a:t></a:t>
            </a:r>
            <a:r>
              <a:rPr lang="en-US" sz="2000" b="1" dirty="0" smtClean="0">
                <a:solidFill>
                  <a:schemeClr val="accent2"/>
                </a:solidFill>
              </a:rPr>
              <a:t> Negative Scalability!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66800" y="1066800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err="1" smtClean="0"/>
              <a:t>Mutator</a:t>
            </a:r>
            <a:r>
              <a:rPr lang="en-US" b="1" u="sng" dirty="0" smtClean="0"/>
              <a:t> Threads = Cores = 48 and, Varying Number of GC Threads</a:t>
            </a:r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3810000"/>
            <a:ext cx="23622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1828800" y="3810000"/>
            <a:ext cx="1219200" cy="914400"/>
          </a:xfrm>
          <a:prstGeom prst="rect">
            <a:avLst/>
          </a:prstGeom>
          <a:solidFill>
            <a:srgbClr val="C3D69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685800" y="3810000"/>
            <a:ext cx="1143000" cy="914400"/>
          </a:xfrm>
          <a:prstGeom prst="rect">
            <a:avLst/>
          </a:prstGeom>
          <a:solidFill>
            <a:srgbClr val="D996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2057400" y="4724400"/>
            <a:ext cx="990600" cy="762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685800" y="4724400"/>
            <a:ext cx="1371600" cy="762000"/>
          </a:xfrm>
          <a:prstGeom prst="rect">
            <a:avLst/>
          </a:prstGeom>
          <a:solidFill>
            <a:srgbClr val="8EB4E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Remote Scanning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114800" y="3810000"/>
            <a:ext cx="25146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359681" y="5715000"/>
            <a:ext cx="1277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From Space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5715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To Space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219200" y="44196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219200" y="5029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524000" y="44958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752600" y="49530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362200" y="42672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286000" y="4876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495800" y="46482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410200" y="48768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953000" y="46482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029200" y="49530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12" idx="3"/>
            <a:endCxn id="11" idx="7"/>
          </p:cNvCxnSpPr>
          <p:nvPr/>
        </p:nvCxnSpPr>
        <p:spPr>
          <a:xfrm rot="5400000">
            <a:off x="1882682" y="4462322"/>
            <a:ext cx="578036" cy="4479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0" idx="4"/>
            <a:endCxn id="11" idx="0"/>
          </p:cNvCxnSpPr>
          <p:nvPr/>
        </p:nvCxnSpPr>
        <p:spPr>
          <a:xfrm rot="16200000" flipH="1">
            <a:off x="1600200" y="46863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8" idx="2"/>
            <a:endCxn id="14" idx="6"/>
          </p:cNvCxnSpPr>
          <p:nvPr/>
        </p:nvCxnSpPr>
        <p:spPr>
          <a:xfrm rot="10800000">
            <a:off x="4724400" y="47244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7" idx="6"/>
            <a:endCxn id="15" idx="1"/>
          </p:cNvCxnSpPr>
          <p:nvPr/>
        </p:nvCxnSpPr>
        <p:spPr>
          <a:xfrm>
            <a:off x="5181600" y="4724400"/>
            <a:ext cx="262078" cy="174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14" idx="2"/>
            <a:endCxn id="12" idx="6"/>
          </p:cNvCxnSpPr>
          <p:nvPr/>
        </p:nvCxnSpPr>
        <p:spPr>
          <a:xfrm rot="10800000">
            <a:off x="2590800" y="4343400"/>
            <a:ext cx="1905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7035156" y="4267200"/>
            <a:ext cx="1575444" cy="826532"/>
            <a:chOff x="6553200" y="4953000"/>
            <a:chExt cx="1575444" cy="826532"/>
          </a:xfrm>
        </p:grpSpPr>
        <p:sp>
          <p:nvSpPr>
            <p:cNvPr id="25" name="Oval 24"/>
            <p:cNvSpPr/>
            <p:nvPr/>
          </p:nvSpPr>
          <p:spPr>
            <a:xfrm>
              <a:off x="6553200" y="51054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/>
            <p:cNvSpPr/>
            <p:nvPr/>
          </p:nvSpPr>
          <p:spPr>
            <a:xfrm>
              <a:off x="6553200" y="5562600"/>
              <a:ext cx="2286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781800" y="49530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1"/>
                  </a:solidFill>
                </a:rPr>
                <a:t>Live Object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781800" y="5410200"/>
              <a:ext cx="1346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2"/>
                  </a:solidFill>
                </a:rPr>
                <a:t>Dead Object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83" name="Oval 82"/>
          <p:cNvSpPr/>
          <p:nvPr/>
        </p:nvSpPr>
        <p:spPr>
          <a:xfrm>
            <a:off x="1371600" y="5257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1447800" y="4876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2590800" y="40386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914400" y="4114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2590800" y="5257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1371600" y="40386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2286000" y="39624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2667000" y="48768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val 90"/>
          <p:cNvSpPr/>
          <p:nvPr/>
        </p:nvSpPr>
        <p:spPr>
          <a:xfrm>
            <a:off x="838200" y="43434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838200" y="51054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Oval 92"/>
          <p:cNvSpPr/>
          <p:nvPr/>
        </p:nvSpPr>
        <p:spPr>
          <a:xfrm>
            <a:off x="2057400" y="41148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val 93"/>
          <p:cNvSpPr/>
          <p:nvPr/>
        </p:nvSpPr>
        <p:spPr>
          <a:xfrm>
            <a:off x="2286000" y="51816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7" name="Straight Arrow Connector 96"/>
          <p:cNvCxnSpPr>
            <a:stCxn id="93" idx="2"/>
            <a:endCxn id="91" idx="7"/>
          </p:cNvCxnSpPr>
          <p:nvPr/>
        </p:nvCxnSpPr>
        <p:spPr>
          <a:xfrm rot="10800000" flipV="1">
            <a:off x="1033322" y="4191000"/>
            <a:ext cx="1024078" cy="174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94" idx="7"/>
            <a:endCxn id="90" idx="3"/>
          </p:cNvCxnSpPr>
          <p:nvPr/>
        </p:nvCxnSpPr>
        <p:spPr>
          <a:xfrm rot="5400000" flipH="1" flipV="1">
            <a:off x="2492282" y="4995722"/>
            <a:ext cx="197036" cy="2193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>
            <a:stCxn id="92" idx="0"/>
            <a:endCxn id="91" idx="4"/>
          </p:cNvCxnSpPr>
          <p:nvPr/>
        </p:nvCxnSpPr>
        <p:spPr>
          <a:xfrm rot="5400000" flipH="1" flipV="1">
            <a:off x="647700" y="48006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Group 58"/>
          <p:cNvGrpSpPr/>
          <p:nvPr/>
        </p:nvGrpSpPr>
        <p:grpSpPr>
          <a:xfrm>
            <a:off x="5233263" y="1676400"/>
            <a:ext cx="1243737" cy="1524000"/>
            <a:chOff x="5715000" y="1676400"/>
            <a:chExt cx="1243737" cy="1524000"/>
          </a:xfrm>
        </p:grpSpPr>
        <p:sp>
          <p:nvSpPr>
            <p:cNvPr id="51" name="Rectangle 50"/>
            <p:cNvSpPr/>
            <p:nvPr/>
          </p:nvSpPr>
          <p:spPr>
            <a:xfrm>
              <a:off x="5715000" y="1752600"/>
              <a:ext cx="3810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5715000" y="2133600"/>
              <a:ext cx="381000" cy="2286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5715000" y="2514600"/>
              <a:ext cx="381000" cy="2286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/>
          </p:nvSpPr>
          <p:spPr>
            <a:xfrm>
              <a:off x="5715000" y="2895600"/>
              <a:ext cx="381000" cy="2286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096000" y="1676400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Node 0</a:t>
              </a:r>
              <a:endParaRPr lang="en-US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096000" y="2069068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Node 1</a:t>
              </a:r>
              <a:endParaRPr lang="en-US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096000" y="2450068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Node 2</a:t>
              </a:r>
              <a:endParaRPr lang="en-US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071463" y="2831068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Node 3</a:t>
              </a:r>
              <a:endParaRPr lang="en-US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62" name="Oval 61"/>
          <p:cNvSpPr/>
          <p:nvPr/>
        </p:nvSpPr>
        <p:spPr>
          <a:xfrm>
            <a:off x="1981200" y="44196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2590800" y="4495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743200" y="3886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1905000" y="3886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2743200" y="41910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066800" y="3886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752600" y="51816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1066800" y="48006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1066800" y="5257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762000" y="3886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2057400" y="5029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TextBox 77"/>
          <p:cNvSpPr txBox="1"/>
          <p:nvPr/>
        </p:nvSpPr>
        <p:spPr>
          <a:xfrm>
            <a:off x="3124200" y="1447800"/>
            <a:ext cx="12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GC Threads</a:t>
            </a:r>
            <a:endParaRPr lang="en-US" dirty="0"/>
          </a:p>
        </p:txBody>
      </p:sp>
      <p:grpSp>
        <p:nvGrpSpPr>
          <p:cNvPr id="79" name="Group 78"/>
          <p:cNvGrpSpPr/>
          <p:nvPr/>
        </p:nvGrpSpPr>
        <p:grpSpPr>
          <a:xfrm>
            <a:off x="2514600" y="1828800"/>
            <a:ext cx="609600" cy="1283732"/>
            <a:chOff x="1905000" y="1828800"/>
            <a:chExt cx="609600" cy="1283732"/>
          </a:xfrm>
        </p:grpSpPr>
        <p:sp>
          <p:nvSpPr>
            <p:cNvPr id="80" name="Freeform 79"/>
            <p:cNvSpPr/>
            <p:nvPr/>
          </p:nvSpPr>
          <p:spPr>
            <a:xfrm>
              <a:off x="2057400" y="1828800"/>
              <a:ext cx="233680" cy="960120"/>
            </a:xfrm>
            <a:custGeom>
              <a:avLst/>
              <a:gdLst>
                <a:gd name="connsiteX0" fmla="*/ 139700 w 233680"/>
                <a:gd name="connsiteY0" fmla="*/ 0 h 960120"/>
                <a:gd name="connsiteX1" fmla="*/ 139700 w 233680"/>
                <a:gd name="connsiteY1" fmla="*/ 228600 h 960120"/>
                <a:gd name="connsiteX2" fmla="*/ 33020 w 233680"/>
                <a:gd name="connsiteY2" fmla="*/ 350520 h 960120"/>
                <a:gd name="connsiteX3" fmla="*/ 231140 w 233680"/>
                <a:gd name="connsiteY3" fmla="*/ 502920 h 960120"/>
                <a:gd name="connsiteX4" fmla="*/ 17780 w 233680"/>
                <a:gd name="connsiteY4" fmla="*/ 655320 h 960120"/>
                <a:gd name="connsiteX5" fmla="*/ 124460 w 233680"/>
                <a:gd name="connsiteY5" fmla="*/ 746760 h 960120"/>
                <a:gd name="connsiteX6" fmla="*/ 124460 w 233680"/>
                <a:gd name="connsiteY6" fmla="*/ 960120 h 960120"/>
                <a:gd name="connsiteX7" fmla="*/ 124460 w 233680"/>
                <a:gd name="connsiteY7" fmla="*/ 960120 h 960120"/>
                <a:gd name="connsiteX8" fmla="*/ 124460 w 233680"/>
                <a:gd name="connsiteY8" fmla="*/ 960120 h 960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680" h="960120">
                  <a:moveTo>
                    <a:pt x="139700" y="0"/>
                  </a:moveTo>
                  <a:cubicBezTo>
                    <a:pt x="148590" y="85090"/>
                    <a:pt x="157480" y="170180"/>
                    <a:pt x="139700" y="228600"/>
                  </a:cubicBezTo>
                  <a:cubicBezTo>
                    <a:pt x="121920" y="287020"/>
                    <a:pt x="17780" y="304800"/>
                    <a:pt x="33020" y="350520"/>
                  </a:cubicBezTo>
                  <a:cubicBezTo>
                    <a:pt x="48260" y="396240"/>
                    <a:pt x="233680" y="452120"/>
                    <a:pt x="231140" y="502920"/>
                  </a:cubicBezTo>
                  <a:cubicBezTo>
                    <a:pt x="228600" y="553720"/>
                    <a:pt x="35560" y="614680"/>
                    <a:pt x="17780" y="655320"/>
                  </a:cubicBezTo>
                  <a:cubicBezTo>
                    <a:pt x="0" y="695960"/>
                    <a:pt x="106680" y="695960"/>
                    <a:pt x="124460" y="746760"/>
                  </a:cubicBezTo>
                  <a:cubicBezTo>
                    <a:pt x="142240" y="797560"/>
                    <a:pt x="124460" y="960120"/>
                    <a:pt x="124460" y="960120"/>
                  </a:cubicBezTo>
                  <a:lnTo>
                    <a:pt x="124460" y="960120"/>
                  </a:lnTo>
                  <a:lnTo>
                    <a:pt x="124460" y="960120"/>
                  </a:lnTo>
                </a:path>
              </a:pathLst>
            </a:custGeom>
            <a:ln w="254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905000" y="27432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GC0</a:t>
              </a:r>
              <a:endParaRPr lang="en-US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3124200" y="1828800"/>
            <a:ext cx="609600" cy="1283732"/>
            <a:chOff x="2514600" y="1828800"/>
            <a:chExt cx="609600" cy="1283732"/>
          </a:xfrm>
        </p:grpSpPr>
        <p:sp>
          <p:nvSpPr>
            <p:cNvPr id="95" name="Freeform 94"/>
            <p:cNvSpPr/>
            <p:nvPr/>
          </p:nvSpPr>
          <p:spPr>
            <a:xfrm>
              <a:off x="2667000" y="1828800"/>
              <a:ext cx="233680" cy="960120"/>
            </a:xfrm>
            <a:custGeom>
              <a:avLst/>
              <a:gdLst>
                <a:gd name="connsiteX0" fmla="*/ 139700 w 233680"/>
                <a:gd name="connsiteY0" fmla="*/ 0 h 960120"/>
                <a:gd name="connsiteX1" fmla="*/ 139700 w 233680"/>
                <a:gd name="connsiteY1" fmla="*/ 228600 h 960120"/>
                <a:gd name="connsiteX2" fmla="*/ 33020 w 233680"/>
                <a:gd name="connsiteY2" fmla="*/ 350520 h 960120"/>
                <a:gd name="connsiteX3" fmla="*/ 231140 w 233680"/>
                <a:gd name="connsiteY3" fmla="*/ 502920 h 960120"/>
                <a:gd name="connsiteX4" fmla="*/ 17780 w 233680"/>
                <a:gd name="connsiteY4" fmla="*/ 655320 h 960120"/>
                <a:gd name="connsiteX5" fmla="*/ 124460 w 233680"/>
                <a:gd name="connsiteY5" fmla="*/ 746760 h 960120"/>
                <a:gd name="connsiteX6" fmla="*/ 124460 w 233680"/>
                <a:gd name="connsiteY6" fmla="*/ 960120 h 960120"/>
                <a:gd name="connsiteX7" fmla="*/ 124460 w 233680"/>
                <a:gd name="connsiteY7" fmla="*/ 960120 h 960120"/>
                <a:gd name="connsiteX8" fmla="*/ 124460 w 233680"/>
                <a:gd name="connsiteY8" fmla="*/ 960120 h 960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680" h="960120">
                  <a:moveTo>
                    <a:pt x="139700" y="0"/>
                  </a:moveTo>
                  <a:cubicBezTo>
                    <a:pt x="148590" y="85090"/>
                    <a:pt x="157480" y="170180"/>
                    <a:pt x="139700" y="228600"/>
                  </a:cubicBezTo>
                  <a:cubicBezTo>
                    <a:pt x="121920" y="287020"/>
                    <a:pt x="17780" y="304800"/>
                    <a:pt x="33020" y="350520"/>
                  </a:cubicBezTo>
                  <a:cubicBezTo>
                    <a:pt x="48260" y="396240"/>
                    <a:pt x="233680" y="452120"/>
                    <a:pt x="231140" y="502920"/>
                  </a:cubicBezTo>
                  <a:cubicBezTo>
                    <a:pt x="228600" y="553720"/>
                    <a:pt x="35560" y="614680"/>
                    <a:pt x="17780" y="655320"/>
                  </a:cubicBezTo>
                  <a:cubicBezTo>
                    <a:pt x="0" y="695960"/>
                    <a:pt x="106680" y="695960"/>
                    <a:pt x="124460" y="746760"/>
                  </a:cubicBezTo>
                  <a:cubicBezTo>
                    <a:pt x="142240" y="797560"/>
                    <a:pt x="124460" y="960120"/>
                    <a:pt x="124460" y="960120"/>
                  </a:cubicBezTo>
                  <a:lnTo>
                    <a:pt x="124460" y="960120"/>
                  </a:lnTo>
                  <a:lnTo>
                    <a:pt x="124460" y="960120"/>
                  </a:lnTo>
                </a:path>
              </a:pathLst>
            </a:custGeom>
            <a:ln w="254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2514600" y="27432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GC1</a:t>
              </a:r>
              <a:endParaRPr lang="en-US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3733800" y="1828800"/>
            <a:ext cx="609600" cy="1295400"/>
            <a:chOff x="3124200" y="1828800"/>
            <a:chExt cx="609600" cy="1295400"/>
          </a:xfrm>
        </p:grpSpPr>
        <p:sp>
          <p:nvSpPr>
            <p:cNvPr id="100" name="Freeform 99"/>
            <p:cNvSpPr/>
            <p:nvPr/>
          </p:nvSpPr>
          <p:spPr>
            <a:xfrm>
              <a:off x="3271520" y="1828800"/>
              <a:ext cx="233680" cy="960120"/>
            </a:xfrm>
            <a:custGeom>
              <a:avLst/>
              <a:gdLst>
                <a:gd name="connsiteX0" fmla="*/ 139700 w 233680"/>
                <a:gd name="connsiteY0" fmla="*/ 0 h 960120"/>
                <a:gd name="connsiteX1" fmla="*/ 139700 w 233680"/>
                <a:gd name="connsiteY1" fmla="*/ 228600 h 960120"/>
                <a:gd name="connsiteX2" fmla="*/ 33020 w 233680"/>
                <a:gd name="connsiteY2" fmla="*/ 350520 h 960120"/>
                <a:gd name="connsiteX3" fmla="*/ 231140 w 233680"/>
                <a:gd name="connsiteY3" fmla="*/ 502920 h 960120"/>
                <a:gd name="connsiteX4" fmla="*/ 17780 w 233680"/>
                <a:gd name="connsiteY4" fmla="*/ 655320 h 960120"/>
                <a:gd name="connsiteX5" fmla="*/ 124460 w 233680"/>
                <a:gd name="connsiteY5" fmla="*/ 746760 h 960120"/>
                <a:gd name="connsiteX6" fmla="*/ 124460 w 233680"/>
                <a:gd name="connsiteY6" fmla="*/ 960120 h 960120"/>
                <a:gd name="connsiteX7" fmla="*/ 124460 w 233680"/>
                <a:gd name="connsiteY7" fmla="*/ 960120 h 960120"/>
                <a:gd name="connsiteX8" fmla="*/ 124460 w 233680"/>
                <a:gd name="connsiteY8" fmla="*/ 960120 h 960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680" h="960120">
                  <a:moveTo>
                    <a:pt x="139700" y="0"/>
                  </a:moveTo>
                  <a:cubicBezTo>
                    <a:pt x="148590" y="85090"/>
                    <a:pt x="157480" y="170180"/>
                    <a:pt x="139700" y="228600"/>
                  </a:cubicBezTo>
                  <a:cubicBezTo>
                    <a:pt x="121920" y="287020"/>
                    <a:pt x="17780" y="304800"/>
                    <a:pt x="33020" y="350520"/>
                  </a:cubicBezTo>
                  <a:cubicBezTo>
                    <a:pt x="48260" y="396240"/>
                    <a:pt x="233680" y="452120"/>
                    <a:pt x="231140" y="502920"/>
                  </a:cubicBezTo>
                  <a:cubicBezTo>
                    <a:pt x="228600" y="553720"/>
                    <a:pt x="35560" y="614680"/>
                    <a:pt x="17780" y="655320"/>
                  </a:cubicBezTo>
                  <a:cubicBezTo>
                    <a:pt x="0" y="695960"/>
                    <a:pt x="106680" y="695960"/>
                    <a:pt x="124460" y="746760"/>
                  </a:cubicBezTo>
                  <a:cubicBezTo>
                    <a:pt x="142240" y="797560"/>
                    <a:pt x="124460" y="960120"/>
                    <a:pt x="124460" y="960120"/>
                  </a:cubicBezTo>
                  <a:lnTo>
                    <a:pt x="124460" y="960120"/>
                  </a:lnTo>
                  <a:lnTo>
                    <a:pt x="124460" y="960120"/>
                  </a:lnTo>
                </a:path>
              </a:pathLst>
            </a:custGeom>
            <a:ln w="2540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3124200" y="2754868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GC2</a:t>
              </a:r>
              <a:endParaRPr lang="en-US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4267200" y="1828800"/>
            <a:ext cx="609600" cy="1295400"/>
            <a:chOff x="3657600" y="1828800"/>
            <a:chExt cx="609600" cy="1295400"/>
          </a:xfrm>
        </p:grpSpPr>
        <p:sp>
          <p:nvSpPr>
            <p:cNvPr id="107" name="Freeform 106"/>
            <p:cNvSpPr/>
            <p:nvPr/>
          </p:nvSpPr>
          <p:spPr>
            <a:xfrm>
              <a:off x="3804920" y="1828800"/>
              <a:ext cx="233680" cy="960120"/>
            </a:xfrm>
            <a:custGeom>
              <a:avLst/>
              <a:gdLst>
                <a:gd name="connsiteX0" fmla="*/ 139700 w 233680"/>
                <a:gd name="connsiteY0" fmla="*/ 0 h 960120"/>
                <a:gd name="connsiteX1" fmla="*/ 139700 w 233680"/>
                <a:gd name="connsiteY1" fmla="*/ 228600 h 960120"/>
                <a:gd name="connsiteX2" fmla="*/ 33020 w 233680"/>
                <a:gd name="connsiteY2" fmla="*/ 350520 h 960120"/>
                <a:gd name="connsiteX3" fmla="*/ 231140 w 233680"/>
                <a:gd name="connsiteY3" fmla="*/ 502920 h 960120"/>
                <a:gd name="connsiteX4" fmla="*/ 17780 w 233680"/>
                <a:gd name="connsiteY4" fmla="*/ 655320 h 960120"/>
                <a:gd name="connsiteX5" fmla="*/ 124460 w 233680"/>
                <a:gd name="connsiteY5" fmla="*/ 746760 h 960120"/>
                <a:gd name="connsiteX6" fmla="*/ 124460 w 233680"/>
                <a:gd name="connsiteY6" fmla="*/ 960120 h 960120"/>
                <a:gd name="connsiteX7" fmla="*/ 124460 w 233680"/>
                <a:gd name="connsiteY7" fmla="*/ 960120 h 960120"/>
                <a:gd name="connsiteX8" fmla="*/ 124460 w 233680"/>
                <a:gd name="connsiteY8" fmla="*/ 960120 h 960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680" h="960120">
                  <a:moveTo>
                    <a:pt x="139700" y="0"/>
                  </a:moveTo>
                  <a:cubicBezTo>
                    <a:pt x="148590" y="85090"/>
                    <a:pt x="157480" y="170180"/>
                    <a:pt x="139700" y="228600"/>
                  </a:cubicBezTo>
                  <a:cubicBezTo>
                    <a:pt x="121920" y="287020"/>
                    <a:pt x="17780" y="304800"/>
                    <a:pt x="33020" y="350520"/>
                  </a:cubicBezTo>
                  <a:cubicBezTo>
                    <a:pt x="48260" y="396240"/>
                    <a:pt x="233680" y="452120"/>
                    <a:pt x="231140" y="502920"/>
                  </a:cubicBezTo>
                  <a:cubicBezTo>
                    <a:pt x="228600" y="553720"/>
                    <a:pt x="35560" y="614680"/>
                    <a:pt x="17780" y="655320"/>
                  </a:cubicBezTo>
                  <a:cubicBezTo>
                    <a:pt x="0" y="695960"/>
                    <a:pt x="106680" y="695960"/>
                    <a:pt x="124460" y="746760"/>
                  </a:cubicBezTo>
                  <a:cubicBezTo>
                    <a:pt x="142240" y="797560"/>
                    <a:pt x="124460" y="960120"/>
                    <a:pt x="124460" y="960120"/>
                  </a:cubicBezTo>
                  <a:lnTo>
                    <a:pt x="124460" y="960120"/>
                  </a:lnTo>
                  <a:lnTo>
                    <a:pt x="124460" y="960120"/>
                  </a:lnTo>
                </a:path>
              </a:pathLst>
            </a:custGeom>
            <a:ln w="254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657600" y="2754868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GC3</a:t>
              </a:r>
              <a:endParaRPr lang="en-US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110" name="Date Placeholder 10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111" name="Slide Number Placeholder 1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02" name="TextBox 101"/>
          <p:cNvSpPr txBox="1"/>
          <p:nvPr/>
        </p:nvSpPr>
        <p:spPr>
          <a:xfrm>
            <a:off x="6705600" y="2140803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87.7% scans were remote!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381000" y="2630269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Random (Default) object allocation</a:t>
            </a:r>
            <a:endParaRPr lang="en-US" dirty="0"/>
          </a:p>
        </p:txBody>
      </p:sp>
      <p:cxnSp>
        <p:nvCxnSpPr>
          <p:cNvPr id="109" name="Straight Arrow Connector 108"/>
          <p:cNvCxnSpPr>
            <a:stCxn id="103" idx="2"/>
          </p:cNvCxnSpPr>
          <p:nvPr/>
        </p:nvCxnSpPr>
        <p:spPr>
          <a:xfrm rot="16200000" flipH="1">
            <a:off x="1219200" y="3429000"/>
            <a:ext cx="5334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6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93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97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91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01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92"/>
                                        </p:tgtEl>
                                      </p:cBhvr>
                                      <p:by x="130000" y="13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8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84F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84F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6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B84F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 animBg="1"/>
      <p:bldP spid="92" grpId="0" animBg="1"/>
      <p:bldP spid="93" grpId="0" animBg="1"/>
      <p:bldP spid="1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4114800" y="3810000"/>
            <a:ext cx="25146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5410200" y="3810000"/>
            <a:ext cx="1219200" cy="914400"/>
          </a:xfrm>
          <a:prstGeom prst="rect">
            <a:avLst/>
          </a:prstGeom>
          <a:solidFill>
            <a:srgbClr val="C3D69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4114800" y="4572000"/>
            <a:ext cx="1295400" cy="914400"/>
          </a:xfrm>
          <a:prstGeom prst="rect">
            <a:avLst/>
          </a:prstGeom>
          <a:solidFill>
            <a:srgbClr val="95B3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4114800" y="3810000"/>
            <a:ext cx="1295400" cy="762000"/>
          </a:xfrm>
          <a:prstGeom prst="rect">
            <a:avLst/>
          </a:prstGeom>
          <a:solidFill>
            <a:srgbClr val="D996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5410200" y="4724400"/>
            <a:ext cx="1219200" cy="762000"/>
          </a:xfrm>
          <a:prstGeom prst="rect">
            <a:avLst/>
          </a:prstGeom>
          <a:solidFill>
            <a:srgbClr val="FAC09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Remote Copying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572000" y="1676400"/>
            <a:ext cx="1243737" cy="1524000"/>
            <a:chOff x="5715000" y="1676400"/>
            <a:chExt cx="1243737" cy="1524000"/>
          </a:xfrm>
        </p:grpSpPr>
        <p:sp>
          <p:nvSpPr>
            <p:cNvPr id="4" name="Rectangle 3"/>
            <p:cNvSpPr/>
            <p:nvPr/>
          </p:nvSpPr>
          <p:spPr>
            <a:xfrm>
              <a:off x="5715000" y="1752600"/>
              <a:ext cx="381000" cy="2286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5715000" y="2133600"/>
              <a:ext cx="381000" cy="2286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715000" y="2514600"/>
              <a:ext cx="381000" cy="2286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715000" y="2895600"/>
              <a:ext cx="381000" cy="22860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096000" y="1676400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Node 0</a:t>
              </a:r>
              <a:endParaRPr lang="en-US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096000" y="2069068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Node 1</a:t>
              </a:r>
              <a:endParaRPr lang="en-US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96000" y="2450068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Node 2</a:t>
              </a:r>
              <a:endParaRPr lang="en-US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71463" y="2831068"/>
              <a:ext cx="8627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Node 3</a:t>
              </a:r>
              <a:endParaRPr lang="en-US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371600" y="1447800"/>
            <a:ext cx="1255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GC Threads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685800" y="3810000"/>
            <a:ext cx="23622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828800" y="3810000"/>
            <a:ext cx="1219200" cy="914400"/>
          </a:xfrm>
          <a:prstGeom prst="rect">
            <a:avLst/>
          </a:prstGeom>
          <a:solidFill>
            <a:srgbClr val="C3D69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85800" y="3810000"/>
            <a:ext cx="1143000" cy="914400"/>
          </a:xfrm>
          <a:prstGeom prst="rect">
            <a:avLst/>
          </a:prstGeom>
          <a:solidFill>
            <a:srgbClr val="D9969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057400" y="4724400"/>
            <a:ext cx="990600" cy="762000"/>
          </a:xfrm>
          <a:prstGeom prst="rect">
            <a:avLst/>
          </a:prstGeom>
          <a:solidFill>
            <a:srgbClr val="FAC09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85800" y="4724400"/>
            <a:ext cx="1371600" cy="762000"/>
          </a:xfrm>
          <a:prstGeom prst="rect">
            <a:avLst/>
          </a:prstGeom>
          <a:solidFill>
            <a:srgbClr val="95B3D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359681" y="5715000"/>
            <a:ext cx="1277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From Space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800600" y="5715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To Space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1219200" y="44196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219200" y="5029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1524000" y="44958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1752600" y="49530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362200" y="42672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286000" y="4876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4495800" y="46482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486400" y="48768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4953000" y="46482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5029200" y="49530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>
            <a:stCxn id="30" idx="3"/>
            <a:endCxn id="29" idx="7"/>
          </p:cNvCxnSpPr>
          <p:nvPr/>
        </p:nvCxnSpPr>
        <p:spPr>
          <a:xfrm rot="5400000">
            <a:off x="1882682" y="4462322"/>
            <a:ext cx="578036" cy="4479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8" idx="4"/>
            <a:endCxn id="29" idx="0"/>
          </p:cNvCxnSpPr>
          <p:nvPr/>
        </p:nvCxnSpPr>
        <p:spPr>
          <a:xfrm rot="16200000" flipH="1">
            <a:off x="1600200" y="46863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6" idx="2"/>
            <a:endCxn id="32" idx="6"/>
          </p:cNvCxnSpPr>
          <p:nvPr/>
        </p:nvCxnSpPr>
        <p:spPr>
          <a:xfrm rot="10800000">
            <a:off x="4724400" y="4724400"/>
            <a:ext cx="3048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35" idx="6"/>
            <a:endCxn id="33" idx="1"/>
          </p:cNvCxnSpPr>
          <p:nvPr/>
        </p:nvCxnSpPr>
        <p:spPr>
          <a:xfrm>
            <a:off x="5181600" y="4724400"/>
            <a:ext cx="338278" cy="174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2" idx="2"/>
            <a:endCxn id="30" idx="6"/>
          </p:cNvCxnSpPr>
          <p:nvPr/>
        </p:nvCxnSpPr>
        <p:spPr>
          <a:xfrm rot="10800000">
            <a:off x="2590800" y="4343400"/>
            <a:ext cx="19050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7035156" y="4267200"/>
            <a:ext cx="1575444" cy="826532"/>
            <a:chOff x="6553200" y="4953000"/>
            <a:chExt cx="1575444" cy="826532"/>
          </a:xfrm>
        </p:grpSpPr>
        <p:sp>
          <p:nvSpPr>
            <p:cNvPr id="43" name="Oval 42"/>
            <p:cNvSpPr/>
            <p:nvPr/>
          </p:nvSpPr>
          <p:spPr>
            <a:xfrm>
              <a:off x="6553200" y="51054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6553200" y="5562600"/>
              <a:ext cx="228600" cy="1524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781800" y="49530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1"/>
                  </a:solidFill>
                </a:rPr>
                <a:t>Live Object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781800" y="5410200"/>
              <a:ext cx="13468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2"/>
                  </a:solidFill>
                </a:rPr>
                <a:t>Dead Object</a:t>
              </a:r>
              <a:endParaRPr lang="en-US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47" name="Oval 46"/>
          <p:cNvSpPr/>
          <p:nvPr/>
        </p:nvSpPr>
        <p:spPr>
          <a:xfrm>
            <a:off x="1371600" y="5257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1447800" y="4876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2590800" y="40386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914400" y="4114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2590800" y="5257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1371600" y="40386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286000" y="39624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838200" y="43434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838200" y="51054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2057400" y="4114800"/>
            <a:ext cx="2286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Arrow Connector 58"/>
          <p:cNvCxnSpPr>
            <a:stCxn id="57" idx="1"/>
            <a:endCxn id="55" idx="7"/>
          </p:cNvCxnSpPr>
          <p:nvPr/>
        </p:nvCxnSpPr>
        <p:spPr>
          <a:xfrm rot="16200000" flipH="1" flipV="1">
            <a:off x="1447800" y="3722640"/>
            <a:ext cx="228600" cy="10575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Group 80"/>
          <p:cNvGrpSpPr/>
          <p:nvPr/>
        </p:nvGrpSpPr>
        <p:grpSpPr>
          <a:xfrm>
            <a:off x="2286000" y="4876800"/>
            <a:ext cx="609600" cy="457200"/>
            <a:chOff x="2286000" y="4876800"/>
            <a:chExt cx="609600" cy="457200"/>
          </a:xfrm>
        </p:grpSpPr>
        <p:sp>
          <p:nvSpPr>
            <p:cNvPr id="54" name="Oval 53"/>
            <p:cNvSpPr/>
            <p:nvPr/>
          </p:nvSpPr>
          <p:spPr>
            <a:xfrm>
              <a:off x="2667000" y="48768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2286000" y="5181600"/>
              <a:ext cx="2286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59"/>
            <p:cNvCxnSpPr>
              <a:stCxn id="58" idx="7"/>
              <a:endCxn id="54" idx="3"/>
            </p:cNvCxnSpPr>
            <p:nvPr/>
          </p:nvCxnSpPr>
          <p:spPr>
            <a:xfrm rot="5400000" flipH="1" flipV="1">
              <a:off x="2492282" y="4995722"/>
              <a:ext cx="197036" cy="21935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1" name="Straight Arrow Connector 60"/>
          <p:cNvCxnSpPr>
            <a:stCxn id="56" idx="0"/>
            <a:endCxn id="55" idx="4"/>
          </p:cNvCxnSpPr>
          <p:nvPr/>
        </p:nvCxnSpPr>
        <p:spPr>
          <a:xfrm rot="5400000" flipH="1" flipV="1">
            <a:off x="647700" y="48006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1981200" y="44196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2590800" y="4495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2743200" y="3886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1905000" y="3886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2743200" y="41910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1066800" y="3886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1752600" y="51816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1066800" y="48006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1066800" y="52578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762000" y="3886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2057400" y="5029200"/>
            <a:ext cx="228600" cy="152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Arrow Connector 90"/>
          <p:cNvCxnSpPr/>
          <p:nvPr/>
        </p:nvCxnSpPr>
        <p:spPr>
          <a:xfrm rot="5400000" flipH="1" flipV="1">
            <a:off x="4552950" y="4171950"/>
            <a:ext cx="6096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16200000" flipH="1">
            <a:off x="4953000" y="4114800"/>
            <a:ext cx="2286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4572000" y="43434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8" name="Group 107"/>
          <p:cNvGrpSpPr/>
          <p:nvPr/>
        </p:nvGrpSpPr>
        <p:grpSpPr>
          <a:xfrm>
            <a:off x="762000" y="1828800"/>
            <a:ext cx="609600" cy="1283732"/>
            <a:chOff x="1905000" y="1828800"/>
            <a:chExt cx="609600" cy="1283732"/>
          </a:xfrm>
        </p:grpSpPr>
        <p:sp>
          <p:nvSpPr>
            <p:cNvPr id="14" name="Freeform 13"/>
            <p:cNvSpPr/>
            <p:nvPr/>
          </p:nvSpPr>
          <p:spPr>
            <a:xfrm>
              <a:off x="2057400" y="1828800"/>
              <a:ext cx="233680" cy="960120"/>
            </a:xfrm>
            <a:custGeom>
              <a:avLst/>
              <a:gdLst>
                <a:gd name="connsiteX0" fmla="*/ 139700 w 233680"/>
                <a:gd name="connsiteY0" fmla="*/ 0 h 960120"/>
                <a:gd name="connsiteX1" fmla="*/ 139700 w 233680"/>
                <a:gd name="connsiteY1" fmla="*/ 228600 h 960120"/>
                <a:gd name="connsiteX2" fmla="*/ 33020 w 233680"/>
                <a:gd name="connsiteY2" fmla="*/ 350520 h 960120"/>
                <a:gd name="connsiteX3" fmla="*/ 231140 w 233680"/>
                <a:gd name="connsiteY3" fmla="*/ 502920 h 960120"/>
                <a:gd name="connsiteX4" fmla="*/ 17780 w 233680"/>
                <a:gd name="connsiteY4" fmla="*/ 655320 h 960120"/>
                <a:gd name="connsiteX5" fmla="*/ 124460 w 233680"/>
                <a:gd name="connsiteY5" fmla="*/ 746760 h 960120"/>
                <a:gd name="connsiteX6" fmla="*/ 124460 w 233680"/>
                <a:gd name="connsiteY6" fmla="*/ 960120 h 960120"/>
                <a:gd name="connsiteX7" fmla="*/ 124460 w 233680"/>
                <a:gd name="connsiteY7" fmla="*/ 960120 h 960120"/>
                <a:gd name="connsiteX8" fmla="*/ 124460 w 233680"/>
                <a:gd name="connsiteY8" fmla="*/ 960120 h 960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680" h="960120">
                  <a:moveTo>
                    <a:pt x="139700" y="0"/>
                  </a:moveTo>
                  <a:cubicBezTo>
                    <a:pt x="148590" y="85090"/>
                    <a:pt x="157480" y="170180"/>
                    <a:pt x="139700" y="228600"/>
                  </a:cubicBezTo>
                  <a:cubicBezTo>
                    <a:pt x="121920" y="287020"/>
                    <a:pt x="17780" y="304800"/>
                    <a:pt x="33020" y="350520"/>
                  </a:cubicBezTo>
                  <a:cubicBezTo>
                    <a:pt x="48260" y="396240"/>
                    <a:pt x="233680" y="452120"/>
                    <a:pt x="231140" y="502920"/>
                  </a:cubicBezTo>
                  <a:cubicBezTo>
                    <a:pt x="228600" y="553720"/>
                    <a:pt x="35560" y="614680"/>
                    <a:pt x="17780" y="655320"/>
                  </a:cubicBezTo>
                  <a:cubicBezTo>
                    <a:pt x="0" y="695960"/>
                    <a:pt x="106680" y="695960"/>
                    <a:pt x="124460" y="746760"/>
                  </a:cubicBezTo>
                  <a:cubicBezTo>
                    <a:pt x="142240" y="797560"/>
                    <a:pt x="124460" y="960120"/>
                    <a:pt x="124460" y="960120"/>
                  </a:cubicBezTo>
                  <a:lnTo>
                    <a:pt x="124460" y="960120"/>
                  </a:lnTo>
                  <a:lnTo>
                    <a:pt x="124460" y="960120"/>
                  </a:lnTo>
                </a:path>
              </a:pathLst>
            </a:custGeom>
            <a:ln w="2540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1905000" y="27432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GC0</a:t>
              </a:r>
              <a:endParaRPr lang="en-US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1371600" y="1828800"/>
            <a:ext cx="609600" cy="1283732"/>
            <a:chOff x="2514600" y="1828800"/>
            <a:chExt cx="609600" cy="1283732"/>
          </a:xfrm>
        </p:grpSpPr>
        <p:sp>
          <p:nvSpPr>
            <p:cNvPr id="13" name="Freeform 12"/>
            <p:cNvSpPr/>
            <p:nvPr/>
          </p:nvSpPr>
          <p:spPr>
            <a:xfrm>
              <a:off x="2667000" y="1828800"/>
              <a:ext cx="233680" cy="960120"/>
            </a:xfrm>
            <a:custGeom>
              <a:avLst/>
              <a:gdLst>
                <a:gd name="connsiteX0" fmla="*/ 139700 w 233680"/>
                <a:gd name="connsiteY0" fmla="*/ 0 h 960120"/>
                <a:gd name="connsiteX1" fmla="*/ 139700 w 233680"/>
                <a:gd name="connsiteY1" fmla="*/ 228600 h 960120"/>
                <a:gd name="connsiteX2" fmla="*/ 33020 w 233680"/>
                <a:gd name="connsiteY2" fmla="*/ 350520 h 960120"/>
                <a:gd name="connsiteX3" fmla="*/ 231140 w 233680"/>
                <a:gd name="connsiteY3" fmla="*/ 502920 h 960120"/>
                <a:gd name="connsiteX4" fmla="*/ 17780 w 233680"/>
                <a:gd name="connsiteY4" fmla="*/ 655320 h 960120"/>
                <a:gd name="connsiteX5" fmla="*/ 124460 w 233680"/>
                <a:gd name="connsiteY5" fmla="*/ 746760 h 960120"/>
                <a:gd name="connsiteX6" fmla="*/ 124460 w 233680"/>
                <a:gd name="connsiteY6" fmla="*/ 960120 h 960120"/>
                <a:gd name="connsiteX7" fmla="*/ 124460 w 233680"/>
                <a:gd name="connsiteY7" fmla="*/ 960120 h 960120"/>
                <a:gd name="connsiteX8" fmla="*/ 124460 w 233680"/>
                <a:gd name="connsiteY8" fmla="*/ 960120 h 960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680" h="960120">
                  <a:moveTo>
                    <a:pt x="139700" y="0"/>
                  </a:moveTo>
                  <a:cubicBezTo>
                    <a:pt x="148590" y="85090"/>
                    <a:pt x="157480" y="170180"/>
                    <a:pt x="139700" y="228600"/>
                  </a:cubicBezTo>
                  <a:cubicBezTo>
                    <a:pt x="121920" y="287020"/>
                    <a:pt x="17780" y="304800"/>
                    <a:pt x="33020" y="350520"/>
                  </a:cubicBezTo>
                  <a:cubicBezTo>
                    <a:pt x="48260" y="396240"/>
                    <a:pt x="233680" y="452120"/>
                    <a:pt x="231140" y="502920"/>
                  </a:cubicBezTo>
                  <a:cubicBezTo>
                    <a:pt x="228600" y="553720"/>
                    <a:pt x="35560" y="614680"/>
                    <a:pt x="17780" y="655320"/>
                  </a:cubicBezTo>
                  <a:cubicBezTo>
                    <a:pt x="0" y="695960"/>
                    <a:pt x="106680" y="695960"/>
                    <a:pt x="124460" y="746760"/>
                  </a:cubicBezTo>
                  <a:cubicBezTo>
                    <a:pt x="142240" y="797560"/>
                    <a:pt x="124460" y="960120"/>
                    <a:pt x="124460" y="960120"/>
                  </a:cubicBezTo>
                  <a:lnTo>
                    <a:pt x="124460" y="960120"/>
                  </a:lnTo>
                  <a:lnTo>
                    <a:pt x="124460" y="960120"/>
                  </a:lnTo>
                </a:path>
              </a:pathLst>
            </a:custGeom>
            <a:ln w="254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2514600" y="27432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GC1</a:t>
              </a:r>
              <a:endParaRPr lang="en-US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1981200" y="1828800"/>
            <a:ext cx="609600" cy="1295400"/>
            <a:chOff x="3124200" y="1828800"/>
            <a:chExt cx="609600" cy="1295400"/>
          </a:xfrm>
        </p:grpSpPr>
        <p:sp>
          <p:nvSpPr>
            <p:cNvPr id="15" name="Freeform 14"/>
            <p:cNvSpPr/>
            <p:nvPr/>
          </p:nvSpPr>
          <p:spPr>
            <a:xfrm>
              <a:off x="3271520" y="1828800"/>
              <a:ext cx="233680" cy="960120"/>
            </a:xfrm>
            <a:custGeom>
              <a:avLst/>
              <a:gdLst>
                <a:gd name="connsiteX0" fmla="*/ 139700 w 233680"/>
                <a:gd name="connsiteY0" fmla="*/ 0 h 960120"/>
                <a:gd name="connsiteX1" fmla="*/ 139700 w 233680"/>
                <a:gd name="connsiteY1" fmla="*/ 228600 h 960120"/>
                <a:gd name="connsiteX2" fmla="*/ 33020 w 233680"/>
                <a:gd name="connsiteY2" fmla="*/ 350520 h 960120"/>
                <a:gd name="connsiteX3" fmla="*/ 231140 w 233680"/>
                <a:gd name="connsiteY3" fmla="*/ 502920 h 960120"/>
                <a:gd name="connsiteX4" fmla="*/ 17780 w 233680"/>
                <a:gd name="connsiteY4" fmla="*/ 655320 h 960120"/>
                <a:gd name="connsiteX5" fmla="*/ 124460 w 233680"/>
                <a:gd name="connsiteY5" fmla="*/ 746760 h 960120"/>
                <a:gd name="connsiteX6" fmla="*/ 124460 w 233680"/>
                <a:gd name="connsiteY6" fmla="*/ 960120 h 960120"/>
                <a:gd name="connsiteX7" fmla="*/ 124460 w 233680"/>
                <a:gd name="connsiteY7" fmla="*/ 960120 h 960120"/>
                <a:gd name="connsiteX8" fmla="*/ 124460 w 233680"/>
                <a:gd name="connsiteY8" fmla="*/ 960120 h 960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680" h="960120">
                  <a:moveTo>
                    <a:pt x="139700" y="0"/>
                  </a:moveTo>
                  <a:cubicBezTo>
                    <a:pt x="148590" y="85090"/>
                    <a:pt x="157480" y="170180"/>
                    <a:pt x="139700" y="228600"/>
                  </a:cubicBezTo>
                  <a:cubicBezTo>
                    <a:pt x="121920" y="287020"/>
                    <a:pt x="17780" y="304800"/>
                    <a:pt x="33020" y="350520"/>
                  </a:cubicBezTo>
                  <a:cubicBezTo>
                    <a:pt x="48260" y="396240"/>
                    <a:pt x="233680" y="452120"/>
                    <a:pt x="231140" y="502920"/>
                  </a:cubicBezTo>
                  <a:cubicBezTo>
                    <a:pt x="228600" y="553720"/>
                    <a:pt x="35560" y="614680"/>
                    <a:pt x="17780" y="655320"/>
                  </a:cubicBezTo>
                  <a:cubicBezTo>
                    <a:pt x="0" y="695960"/>
                    <a:pt x="106680" y="695960"/>
                    <a:pt x="124460" y="746760"/>
                  </a:cubicBezTo>
                  <a:cubicBezTo>
                    <a:pt x="142240" y="797560"/>
                    <a:pt x="124460" y="960120"/>
                    <a:pt x="124460" y="960120"/>
                  </a:cubicBezTo>
                  <a:lnTo>
                    <a:pt x="124460" y="960120"/>
                  </a:lnTo>
                  <a:lnTo>
                    <a:pt x="124460" y="960120"/>
                  </a:lnTo>
                </a:path>
              </a:pathLst>
            </a:custGeom>
            <a:ln w="25400"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6" name="TextBox 105"/>
            <p:cNvSpPr txBox="1"/>
            <p:nvPr/>
          </p:nvSpPr>
          <p:spPr>
            <a:xfrm>
              <a:off x="3124200" y="2754868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3">
                      <a:lumMod val="60000"/>
                      <a:lumOff val="40000"/>
                    </a:schemeClr>
                  </a:solidFill>
                </a:rPr>
                <a:t>GC2</a:t>
              </a:r>
              <a:endParaRPr lang="en-US" dirty="0">
                <a:solidFill>
                  <a:schemeClr val="accent3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111" name="Group 110"/>
          <p:cNvGrpSpPr/>
          <p:nvPr/>
        </p:nvGrpSpPr>
        <p:grpSpPr>
          <a:xfrm>
            <a:off x="2514600" y="1828800"/>
            <a:ext cx="609600" cy="1295400"/>
            <a:chOff x="3657600" y="1828800"/>
            <a:chExt cx="609600" cy="1295400"/>
          </a:xfrm>
        </p:grpSpPr>
        <p:sp>
          <p:nvSpPr>
            <p:cNvPr id="16" name="Freeform 15"/>
            <p:cNvSpPr/>
            <p:nvPr/>
          </p:nvSpPr>
          <p:spPr>
            <a:xfrm>
              <a:off x="3804920" y="1828800"/>
              <a:ext cx="233680" cy="960120"/>
            </a:xfrm>
            <a:custGeom>
              <a:avLst/>
              <a:gdLst>
                <a:gd name="connsiteX0" fmla="*/ 139700 w 233680"/>
                <a:gd name="connsiteY0" fmla="*/ 0 h 960120"/>
                <a:gd name="connsiteX1" fmla="*/ 139700 w 233680"/>
                <a:gd name="connsiteY1" fmla="*/ 228600 h 960120"/>
                <a:gd name="connsiteX2" fmla="*/ 33020 w 233680"/>
                <a:gd name="connsiteY2" fmla="*/ 350520 h 960120"/>
                <a:gd name="connsiteX3" fmla="*/ 231140 w 233680"/>
                <a:gd name="connsiteY3" fmla="*/ 502920 h 960120"/>
                <a:gd name="connsiteX4" fmla="*/ 17780 w 233680"/>
                <a:gd name="connsiteY4" fmla="*/ 655320 h 960120"/>
                <a:gd name="connsiteX5" fmla="*/ 124460 w 233680"/>
                <a:gd name="connsiteY5" fmla="*/ 746760 h 960120"/>
                <a:gd name="connsiteX6" fmla="*/ 124460 w 233680"/>
                <a:gd name="connsiteY6" fmla="*/ 960120 h 960120"/>
                <a:gd name="connsiteX7" fmla="*/ 124460 w 233680"/>
                <a:gd name="connsiteY7" fmla="*/ 960120 h 960120"/>
                <a:gd name="connsiteX8" fmla="*/ 124460 w 233680"/>
                <a:gd name="connsiteY8" fmla="*/ 960120 h 960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3680" h="960120">
                  <a:moveTo>
                    <a:pt x="139700" y="0"/>
                  </a:moveTo>
                  <a:cubicBezTo>
                    <a:pt x="148590" y="85090"/>
                    <a:pt x="157480" y="170180"/>
                    <a:pt x="139700" y="228600"/>
                  </a:cubicBezTo>
                  <a:cubicBezTo>
                    <a:pt x="121920" y="287020"/>
                    <a:pt x="17780" y="304800"/>
                    <a:pt x="33020" y="350520"/>
                  </a:cubicBezTo>
                  <a:cubicBezTo>
                    <a:pt x="48260" y="396240"/>
                    <a:pt x="233680" y="452120"/>
                    <a:pt x="231140" y="502920"/>
                  </a:cubicBezTo>
                  <a:cubicBezTo>
                    <a:pt x="228600" y="553720"/>
                    <a:pt x="35560" y="614680"/>
                    <a:pt x="17780" y="655320"/>
                  </a:cubicBezTo>
                  <a:cubicBezTo>
                    <a:pt x="0" y="695960"/>
                    <a:pt x="106680" y="695960"/>
                    <a:pt x="124460" y="746760"/>
                  </a:cubicBezTo>
                  <a:cubicBezTo>
                    <a:pt x="142240" y="797560"/>
                    <a:pt x="124460" y="960120"/>
                    <a:pt x="124460" y="960120"/>
                  </a:cubicBezTo>
                  <a:lnTo>
                    <a:pt x="124460" y="960120"/>
                  </a:lnTo>
                  <a:lnTo>
                    <a:pt x="124460" y="960120"/>
                  </a:lnTo>
                </a:path>
              </a:pathLst>
            </a:custGeom>
            <a:ln w="254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3657600" y="2754868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</a:rPr>
                <a:t>GC3</a:t>
              </a:r>
              <a:endParaRPr lang="en-US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</p:grpSp>
      <p:sp>
        <p:nvSpPr>
          <p:cNvPr id="97" name="Date Placeholder 9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98" name="Slide Number Placeholder 9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92" name="TextBox 91"/>
          <p:cNvSpPr txBox="1"/>
          <p:nvPr/>
        </p:nvSpPr>
        <p:spPr>
          <a:xfrm>
            <a:off x="6477000" y="19812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0000"/>
                </a:solidFill>
              </a:rPr>
              <a:t>82.7% copies were remote!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3125 -0.033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1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35416 -0.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" y="-5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27917 -0.0555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2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1000" fill="hold"/>
                                        <p:tgtEl>
                                          <p:spTgt spid="110"/>
                                        </p:tgtEl>
                                      </p:cBhvr>
                                      <p:by x="100000" y="13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9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Load Balancing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1371600" y="2514600"/>
            <a:ext cx="6781800" cy="874931"/>
            <a:chOff x="1371600" y="1905000"/>
            <a:chExt cx="6781800" cy="874931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895600" y="2286000"/>
              <a:ext cx="3124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>
              <a:off x="2895600" y="2741612"/>
              <a:ext cx="3124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3048000" y="2514600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3428205" y="2513806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3809205" y="2513806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4191794" y="2513806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4571206" y="2513806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4952206" y="2513806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5333206" y="2513806"/>
              <a:ext cx="4572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733800" y="1905000"/>
              <a:ext cx="12663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1"/>
                  </a:solidFill>
                </a:rPr>
                <a:t>Task Queue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371600" y="2133600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1"/>
                  </a:solidFill>
                </a:rPr>
                <a:t>Owner: Push and Pop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172200" y="2133600"/>
              <a:ext cx="1981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accent1"/>
                  </a:solidFill>
                </a:rPr>
                <a:t>Other GC Threads: Steal (Pop)</a:t>
              </a:r>
              <a:endParaRPr lang="en-US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914400" y="1524000"/>
            <a:ext cx="75438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Based on work stealing technique. 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1 task queue per GC thread.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66800" y="4343400"/>
            <a:ext cx="6934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Highly unbalanced load:</a:t>
            </a:r>
          </a:p>
          <a:p>
            <a:pPr lvl="1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Requires a lot of stealing.</a:t>
            </a:r>
          </a:p>
          <a:p>
            <a:pPr lvl="1">
              <a:spcAft>
                <a:spcPts val="1200"/>
              </a:spcAft>
              <a:buFont typeface="Arial" pitchFamily="34" charset="0"/>
              <a:buChar char="•"/>
            </a:pPr>
            <a:r>
              <a:rPr lang="en-US" dirty="0" smtClean="0"/>
              <a:t>Keep doing until all are done.</a:t>
            </a:r>
          </a:p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Performance Impact: ≥ 2-4 cache misses/stealing!</a:t>
            </a:r>
          </a:p>
          <a:p>
            <a:pPr algn="ctr"/>
            <a:r>
              <a:rPr lang="en-US" b="1" dirty="0" smtClean="0">
                <a:solidFill>
                  <a:schemeClr val="accent2"/>
                </a:solidFill>
              </a:rPr>
              <a:t>33.3% improvement in pause time by disabling it!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09800" y="3657600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/>
                </a:solidFill>
              </a:rPr>
              <a:t>Shared Variable:</a:t>
            </a:r>
            <a:r>
              <a:rPr lang="en-US" dirty="0" smtClean="0"/>
              <a:t> </a:t>
            </a:r>
            <a:r>
              <a:rPr lang="en-US" sz="2400" b="1" dirty="0" smtClean="0">
                <a:solidFill>
                  <a:schemeClr val="accent2"/>
                </a:solidFill>
              </a:rPr>
              <a:t>size </a:t>
            </a:r>
            <a:r>
              <a:rPr lang="en-US" sz="2400" dirty="0" smtClean="0">
                <a:solidFill>
                  <a:schemeClr val="accent1"/>
                </a:solidFill>
              </a:rPr>
              <a:t>(task queue size)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Lokesh Gidra</a:t>
            </a:r>
            <a:endParaRPr lang="en-US"/>
          </a:p>
        </p:txBody>
      </p: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3C14B-4135-456D-A56B-E78D7885AF9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2150</TotalTime>
  <Words>432</Words>
  <Application>Microsoft Office PowerPoint</Application>
  <PresentationFormat>On-screen Show (4:3)</PresentationFormat>
  <Paragraphs>139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Assessing the Scalability of Garbage Collectors on Many Cores  (Funded by ANR projects: Prose and ConcoRDanT)</vt:lpstr>
      <vt:lpstr>Introduction</vt:lpstr>
      <vt:lpstr>Multi-Node Architecture</vt:lpstr>
      <vt:lpstr>Parallel Copying Garbage Collection</vt:lpstr>
      <vt:lpstr>GCs effect on Application Scalability (Lusearch)</vt:lpstr>
      <vt:lpstr>GC Scalability (Lusearch)</vt:lpstr>
      <vt:lpstr>1. Remote Scanning</vt:lpstr>
      <vt:lpstr>2. Remote Copying</vt:lpstr>
      <vt:lpstr>3. Load Balancing</vt:lpstr>
      <vt:lpstr>Conclusion</vt:lpstr>
      <vt:lpstr>DaCapo Benchmarks’ Scalability</vt:lpstr>
      <vt:lpstr>Revisiting App. (Lusearch) Scalability…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Lokesh Gidra</dc:creator>
  <cp:lastModifiedBy>Lokesh Gidra</cp:lastModifiedBy>
  <cp:revision>149</cp:revision>
  <dcterms:created xsi:type="dcterms:W3CDTF">2011-10-05T14:13:17Z</dcterms:created>
  <dcterms:modified xsi:type="dcterms:W3CDTF">2011-10-23T11:11:17Z</dcterms:modified>
</cp:coreProperties>
</file>