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88" r:id="rId6"/>
    <p:sldId id="289" r:id="rId7"/>
    <p:sldId id="290" r:id="rId8"/>
    <p:sldId id="291" r:id="rId9"/>
    <p:sldId id="292" r:id="rId10"/>
    <p:sldId id="296" r:id="rId11"/>
    <p:sldId id="264" r:id="rId12"/>
    <p:sldId id="278" r:id="rId13"/>
    <p:sldId id="266" r:id="rId14"/>
    <p:sldId id="297" r:id="rId15"/>
    <p:sldId id="298" r:id="rId16"/>
    <p:sldId id="300" r:id="rId17"/>
    <p:sldId id="301" r:id="rId18"/>
    <p:sldId id="302" r:id="rId19"/>
    <p:sldId id="282" r:id="rId20"/>
    <p:sldId id="286" r:id="rId21"/>
    <p:sldId id="267" r:id="rId22"/>
    <p:sldId id="268" r:id="rId23"/>
    <p:sldId id="285" r:id="rId24"/>
    <p:sldId id="306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15547B55-C484-CC4C-BB0E-A1F49E0E6E91}">
          <p14:sldIdLst>
            <p14:sldId id="256"/>
            <p14:sldId id="257"/>
            <p14:sldId id="258"/>
            <p14:sldId id="260"/>
            <p14:sldId id="288"/>
            <p14:sldId id="289"/>
            <p14:sldId id="290"/>
            <p14:sldId id="291"/>
            <p14:sldId id="292"/>
            <p14:sldId id="296"/>
            <p14:sldId id="264"/>
            <p14:sldId id="278"/>
            <p14:sldId id="266"/>
            <p14:sldId id="297"/>
            <p14:sldId id="298"/>
            <p14:sldId id="300"/>
            <p14:sldId id="301"/>
            <p14:sldId id="302"/>
            <p14:sldId id="282"/>
            <p14:sldId id="286"/>
            <p14:sldId id="267"/>
            <p14:sldId id="268"/>
            <p14:sldId id="285"/>
            <p14:sldId id="306"/>
            <p14:sldId id="283"/>
            <p14:sldId id="284"/>
          </p14:sldIdLst>
        </p14:section>
        <p14:section name="Backup" id="{EFAEB8C2-68C2-BE43-8826-F2F835F1F9C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81701"/>
  </p:normalViewPr>
  <p:slideViewPr>
    <p:cSldViewPr snapToGrid="0">
      <p:cViewPr varScale="1">
        <p:scale>
          <a:sx n="103" d="100"/>
          <a:sy n="103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867C-A8D9-F24B-80D6-EA1F8FD97FC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E90A-4B14-4B49-9FA1-4D71443A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9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Application developers supply the entry closure and its optional argument (can be just () if no argument) to create a </a:t>
            </a:r>
            <a:r>
              <a:rPr lang="en-US" err="1"/>
              <a:t>restartable</a:t>
            </a:r>
            <a:r>
              <a:rPr lang="en-US"/>
              <a:t> task.</a:t>
            </a:r>
          </a:p>
          <a:p>
            <a:r>
              <a:rPr lang="en-US"/>
              <a:t>The interface has trait constraint on the supplied closure and argument, so that the OS can safely perform the following:</a:t>
            </a:r>
          </a:p>
          <a:p>
            <a:pPr marL="228600" indent="-228600">
              <a:buAutoNum type="arabicPeriod"/>
            </a:pPr>
            <a:r>
              <a:rPr lang="en-US"/>
              <a:t>Copy the entry closure (which may contain some enclosed environment) and the argument</a:t>
            </a:r>
          </a:p>
          <a:p>
            <a:pPr marL="228600" indent="-228600">
              <a:buAutoNum type="arabicPeriod"/>
            </a:pPr>
            <a:r>
              <a:rPr lang="en-US"/>
              <a:t>Move the closure and the argument to a new task context</a:t>
            </a:r>
          </a:p>
          <a:p>
            <a:pPr marL="228600" indent="-228600">
              <a:buAutoNum type="arabicPeriod"/>
            </a:pPr>
            <a:r>
              <a:rPr lang="en-US"/>
              <a:t>Access the closure and argument (and what they may in turn reach) from multiple task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9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wrapper function is placed outside the supplied entry closure.</a:t>
            </a:r>
          </a:p>
          <a:p>
            <a:r>
              <a:rPr lang="en-US"/>
              <a:t>The wrapper function is part of the OS. This is the boundary function between the OS and the application task.</a:t>
            </a:r>
          </a:p>
          <a:p>
            <a:r>
              <a:rPr lang="en-US"/>
              <a:t>The OS catches the panic after the unwinding goes out of the entry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4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 task panics, its priority is reduced to the lowest during unwinding.</a:t>
            </a:r>
          </a:p>
          <a:p>
            <a:r>
              <a:rPr lang="en-US"/>
              <a:t>Priority inversion may occur if the panicked task being unwound holds a resource that prevents the restarted task from execution.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9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contention occurs, the unwinding task will inherit the priority of the normally executing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contention is resolved, the priority of the unwinding task will be reduced back to the lowest.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4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3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Panic triggered in flow task (optical flow based horizontal movement sensor task)</a:t>
            </a:r>
          </a:p>
          <a:p>
            <a:r>
              <a:rPr lang="en-US"/>
              <a:t>Triggered at one-second intervals</a:t>
            </a:r>
          </a:p>
          <a:p>
            <a:r>
              <a:rPr lang="en-US"/>
              <a:t>When the red LED blinks, a panic is triggered.</a:t>
            </a:r>
          </a:p>
          <a:p>
            <a:endParaRPr lang="en-US"/>
          </a:p>
          <a:p>
            <a:r>
              <a:rPr lang="en-US"/>
              <a:t>Commands to the drone:</a:t>
            </a:r>
          </a:p>
          <a:p>
            <a:pPr marL="228600" indent="-228600">
              <a:buAutoNum type="arabicPeriod"/>
            </a:pPr>
            <a:r>
              <a:rPr lang="en-US"/>
              <a:t>Constant thrust for 1 second to take off</a:t>
            </a:r>
          </a:p>
          <a:p>
            <a:pPr marL="228600" indent="-228600">
              <a:buAutoNum type="arabicPeriod"/>
            </a:pPr>
            <a:r>
              <a:rPr lang="en-US"/>
              <a:t>Maintain height at 0.5m above the 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 call chain f() -&gt; g() -&gt; h()</a:t>
            </a:r>
          </a:p>
          <a:p>
            <a:r>
              <a:rPr lang="en-US"/>
              <a:t>A variable in g()’s stack frame owns a heap allocated object.</a:t>
            </a:r>
          </a:p>
          <a:p>
            <a:r>
              <a:rPr lang="en-US"/>
              <a:t>A variable in h()’s stack frame owns an OS resource.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panic occurs in h(), the unwinder is invoked.</a:t>
            </a:r>
          </a:p>
          <a:p>
            <a:r>
              <a:rPr lang="en-US"/>
              <a:t>The unwinder refers to the exception table to know the landing pad of the current function.</a:t>
            </a:r>
          </a:p>
          <a:p>
            <a:r>
              <a:rPr lang="en-US"/>
              <a:t>The landing pad is a piece of code for resource cleanup or to resume execution.</a:t>
            </a:r>
          </a:p>
          <a:p>
            <a:r>
              <a:rPr lang="en-US"/>
              <a:t>For h() in this situation, it’s for resource cleanup. The object in h()’s stack frame will be destructed and the OS resource will be released.</a:t>
            </a:r>
          </a:p>
          <a:p>
            <a:r>
              <a:rPr lang="en-US"/>
              <a:t>After a resource cleanup landing pad finishes, it will jump back to the unwinder.</a:t>
            </a:r>
          </a:p>
          <a:p>
            <a:r>
              <a:rPr lang="en-US"/>
              <a:t>The unwinder refers again to the exception table again to restore registers, after which the register context will represent the previous stack frame, i.e., g()’s.</a:t>
            </a:r>
          </a:p>
          <a:p>
            <a:r>
              <a:rPr lang="en-US"/>
              <a:t>Now the content in h()’s stack frame is completely useless. We can treat it as uninitialized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8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unwinder continues with the same logic for g().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2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Finally, for f(), the landing pad is not for cleanup, but for resuming normal execution flow.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Compiler generates the exception table and landing pads.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6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E90A-4B14-4B49-9FA1-4D71443A2A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8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5750-FC85-10CE-0CC4-90FD15A67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CB698-82E4-CA44-8A23-5F61C30D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5587A-3C7E-79F2-B2CB-1DAEBDBF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0529-7FF4-9144-8359-8F926E1BE2B5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06336-1F29-70C9-C9A0-79BF15F1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BDAFB-D72A-7B7C-7658-150788C5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6D58-0D74-03C8-6F2B-3F3AEE3D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99A6F-8521-560C-56D5-8E08D022D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21D6-CB57-FF09-0F09-77B280F22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A2A6-7E6D-524C-89E3-7E98E38A00CC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F23-3152-84D5-B286-33A9B183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74A29-A8D4-CDB6-FEB0-F4E799C8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A707E-F471-1990-DE1F-5DB68F8E3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F9052-3A49-0836-F014-E5294C5DC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667F-96CC-3FAC-680B-A0040820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71BA-1CB8-FC4B-97F3-5ABA15D9EF2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AD64-6B49-6E30-4D89-C5569E80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8072B-D99B-5313-2E04-9F3AA8A8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A3AD-E5B1-5E49-500A-8BE6CC5C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8BF4-0F1D-9BAF-1B1F-B451321F6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CEAA4-478E-5F67-9BC0-738764E6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8132-5A43-344E-ADD6-2E97B0D3B21A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DD733-1ADF-3E7D-A006-64209CFF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3446-9871-E1F8-19FA-F0E1DEE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DA76-5719-CD3B-3623-361139F6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A7642-71D7-AB3F-A20F-E225DF13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2BED-E0A3-AE01-CF27-DEFFF240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2C40-78EA-6B4C-AA7F-73EEB3CF75E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C15D-67AC-A54D-27A5-6792312E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43A4-627B-B579-6DFE-188D7B83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A0D2-86DC-F3D4-82A4-8024EEE4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F530-4B70-2DD5-5A2C-96A80EAEA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AC751-EE13-3DE0-CED4-9463E8CD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90D9-CE2B-305E-4B7F-8A185B54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72F7-BC0C-244F-9B16-9AA0C6587FC0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B6E65-724C-AC97-288E-41824A85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EC9A5-EC0A-2AA6-EEF8-3A2D079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233C-D68E-3F4D-F783-00717EBC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F0BE1-C468-64AF-7299-F066CFC3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BA4E9-8082-9402-E646-E56E83375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8B690-85B6-E6A0-1E7F-2C674EC04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02804-8A2D-4931-5BB4-73057A892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84138-66F8-3030-9F7A-EBCC504E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5492-04F3-6E44-8690-680102E8CF71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13E41-996E-D4D8-6052-AC377EB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6460A-2649-6C3C-BA59-E258650B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3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B1C-08AA-6071-BE2A-03110370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75BCE-C4C9-0296-BF5D-9B09455F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FC1F-2C2E-324A-A3B3-A9C035935F27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8A779-982C-3B6A-10F2-12C158EA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E91F4-3010-F1EA-EFB4-0D554C5C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DABE0-E973-6984-676A-80DDFCA5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90D8-DFC3-604E-97B2-3E0E67F63C82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92CBC-6ED4-8637-2A7C-215020CC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1E983-8210-DCBB-C209-6645FDC6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34B7-B208-F6A5-CD38-A867A07A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2F507-A5FB-59CF-66AE-9F56105E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60B1B-33E0-EBC0-214A-B187EAC7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91631-B6B3-BF12-083D-8592C91A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A4D-8989-C243-B092-F767A1CECE4A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FDB9F-7C79-AC77-FE51-ADEDFBEF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853F-CDCA-E802-6122-214046B3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3E6C-3170-5F8C-B5B5-A478A2D6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4612D-1C75-4783-ABD5-D09F8979E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C074D-8145-5839-B90A-BBB4FCAC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1214-044E-D0BC-8E00-EE734423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761C-05CC-7A4D-80E6-0B0FCCD72537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87961-986D-5CEE-566D-538F9BB6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3A60-F78B-B8F3-9515-1557AA8E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03883-CB40-9783-C8AE-57C16A0B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F160-3CBD-2811-6019-0FEABC4A1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1D81-DDF9-5A40-D851-03D66E144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E7127-5B9B-B143-A27C-D2BA4931E7D9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0FABF-8A76-BAB2-0F23-97F682F80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9F12-818F-25EB-B705-86BE05AFA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5805-C14B-1048-8158-9D17931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7518-987A-64E7-41C2-54F06FE4A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6958"/>
            <a:ext cx="98298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Panic Recovery in Rust-based Embedded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F08FC-952B-C21B-616E-9163A77CE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16243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Zhiyao</a:t>
            </a:r>
            <a:r>
              <a:rPr lang="en-US" dirty="0"/>
              <a:t> Ma, </a:t>
            </a:r>
            <a:r>
              <a:rPr lang="en-US" dirty="0" err="1"/>
              <a:t>Guojun</a:t>
            </a:r>
            <a:r>
              <a:rPr lang="en-US" dirty="0"/>
              <a:t> Chen, Lin Zhong</a:t>
            </a:r>
          </a:p>
          <a:p>
            <a:endParaRPr lang="en-US" dirty="0"/>
          </a:p>
          <a:p>
            <a:endParaRPr lang="en-US"/>
          </a:p>
          <a:p>
            <a:r>
              <a:rPr lang="en-US" dirty="0"/>
              <a:t>Efficient Computing Lab</a:t>
            </a:r>
          </a:p>
          <a:p>
            <a:r>
              <a:rPr lang="en-US" dirty="0"/>
              <a:t>Yale University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C3EC69-ABE9-0482-5975-E0CDA597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482" y="4763553"/>
            <a:ext cx="2935035" cy="18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7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6278-D21F-3A45-B0A0-CE62E4DA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Challenges of Unwinding on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AC82-71B2-EB93-4343-F12FDA0D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263" cy="4351338"/>
          </a:xfrm>
        </p:spPr>
        <p:txBody>
          <a:bodyPr>
            <a:normAutofit/>
          </a:bodyPr>
          <a:lstStyle/>
          <a:p>
            <a:r>
              <a:rPr lang="en-US"/>
              <a:t>Storage overhead</a:t>
            </a:r>
          </a:p>
          <a:p>
            <a:pPr lvl="1"/>
            <a:r>
              <a:rPr lang="en-US"/>
              <a:t>Unwinder logic, landing pads, exception table</a:t>
            </a:r>
          </a:p>
          <a:p>
            <a:pPr lvl="1"/>
            <a:r>
              <a:rPr lang="en-US"/>
              <a:t>Up to 5x size increase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Rust panic’s simplicity: only </a:t>
            </a:r>
            <a:r>
              <a:rPr lang="en-US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Exception </a:t>
            </a:r>
            <a:r>
              <a:rPr lang="en-US">
                <a:solidFill>
                  <a:srgbClr val="0070C0"/>
                </a:solidFill>
              </a:rPr>
              <a:t>type, always fatal, no re-throw, etc.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Arm EHABI more compact exception table format</a:t>
            </a:r>
          </a:p>
          <a:p>
            <a:pPr lvl="1"/>
            <a:endParaRPr lang="en-US"/>
          </a:p>
          <a:p>
            <a:r>
              <a:rPr lang="en-US"/>
              <a:t>Performance overhead</a:t>
            </a:r>
          </a:p>
          <a:p>
            <a:pPr lvl="1"/>
            <a:r>
              <a:rPr lang="en-US"/>
              <a:t>Unwinder interpreting exception table</a:t>
            </a:r>
          </a:p>
          <a:p>
            <a:pPr lvl="1"/>
            <a:r>
              <a:rPr lang="en-US"/>
              <a:t>Up to 1000x slow down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Concurrent restart-able task abstraction (facilitated by Rust)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307D-CA09-1149-E2A7-A248BAF7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98C4-3997-134C-5769-F45EAA30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err="1"/>
              <a:t>Hopter</a:t>
            </a:r>
            <a:r>
              <a:rPr lang="en-US" sz="4800"/>
              <a:t>: An Embedded OS</a:t>
            </a:r>
            <a:br>
              <a:rPr lang="en-US" sz="4800"/>
            </a:br>
            <a:r>
              <a:rPr lang="en-US" sz="4800"/>
              <a:t>Capable of Recovering from Panic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BB7F6-9FAC-700B-8D50-A08EAF2BE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B13FA-18B8-C687-E9E5-090E6BCD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A0C0-E640-6EF2-E144-442732C6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RCB Supports Recovery from Panic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4E98-F61D-2DB7-CC47-A3B68C66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Reliable Computing Base (RCB)</a:t>
            </a:r>
          </a:p>
          <a:p>
            <a:r>
              <a:rPr lang="en-US"/>
              <a:t>Can recover panics from components above RCB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11664D-8C36-9231-4685-E6D4840D08A1}"/>
              </a:ext>
            </a:extLst>
          </p:cNvPr>
          <p:cNvGrpSpPr/>
          <p:nvPr/>
        </p:nvGrpSpPr>
        <p:grpSpPr>
          <a:xfrm>
            <a:off x="2402691" y="3206799"/>
            <a:ext cx="7755309" cy="2719339"/>
            <a:chOff x="2523363" y="3298552"/>
            <a:chExt cx="7755309" cy="271933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A7C04D0-DAC7-CF5B-305C-C6E8405FC301}"/>
                </a:ext>
              </a:extLst>
            </p:cNvPr>
            <p:cNvSpPr/>
            <p:nvPr/>
          </p:nvSpPr>
          <p:spPr>
            <a:xfrm>
              <a:off x="2531785" y="3298552"/>
              <a:ext cx="6085855" cy="2719339"/>
            </a:xfrm>
            <a:prstGeom prst="roundRect">
              <a:avLst>
                <a:gd name="adj" fmla="val 32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ndara" panose="020E0502030303020204" pitchFamily="34" charset="0"/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CEB207-CA6B-2A18-225B-015A77EB5897}"/>
                </a:ext>
              </a:extLst>
            </p:cNvPr>
            <p:cNvSpPr/>
            <p:nvPr/>
          </p:nvSpPr>
          <p:spPr>
            <a:xfrm>
              <a:off x="2681294" y="5430335"/>
              <a:ext cx="1792305" cy="497810"/>
            </a:xfrm>
            <a:prstGeom prst="roundRect">
              <a:avLst/>
            </a:prstGeom>
            <a:solidFill>
              <a:srgbClr val="E97E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Context Switch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7CBC14-501A-06A4-7CFE-7B51C6E673DA}"/>
                </a:ext>
              </a:extLst>
            </p:cNvPr>
            <p:cNvSpPr/>
            <p:nvPr/>
          </p:nvSpPr>
          <p:spPr>
            <a:xfrm>
              <a:off x="4679202" y="5425520"/>
              <a:ext cx="1792305" cy="497810"/>
            </a:xfrm>
            <a:prstGeom prst="roundRect">
              <a:avLst/>
            </a:prstGeom>
            <a:solidFill>
              <a:srgbClr val="E97E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Mem Allocator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76CB829-631C-2422-8468-E8E455828138}"/>
                </a:ext>
              </a:extLst>
            </p:cNvPr>
            <p:cNvSpPr/>
            <p:nvPr/>
          </p:nvSpPr>
          <p:spPr>
            <a:xfrm>
              <a:off x="6677110" y="5430335"/>
              <a:ext cx="1792305" cy="497810"/>
            </a:xfrm>
            <a:prstGeom prst="roundRect">
              <a:avLst/>
            </a:prstGeom>
            <a:solidFill>
              <a:srgbClr val="E97E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Stack Unwinder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364D78-5275-5612-FC21-BABC22922FD6}"/>
                </a:ext>
              </a:extLst>
            </p:cNvPr>
            <p:cNvCxnSpPr>
              <a:cxnSpLocks/>
            </p:cNvCxnSpPr>
            <p:nvPr/>
          </p:nvCxnSpPr>
          <p:spPr>
            <a:xfrm>
              <a:off x="2523363" y="5310229"/>
              <a:ext cx="722376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C3D20D0-6910-9F6E-10CD-4C5C9865AAF1}"/>
                </a:ext>
              </a:extLst>
            </p:cNvPr>
            <p:cNvSpPr/>
            <p:nvPr/>
          </p:nvSpPr>
          <p:spPr>
            <a:xfrm>
              <a:off x="2681294" y="4703320"/>
              <a:ext cx="1792302" cy="4977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Mutex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5270E03-C7DB-5CFF-350A-D4D2374F462D}"/>
                </a:ext>
              </a:extLst>
            </p:cNvPr>
            <p:cNvSpPr/>
            <p:nvPr/>
          </p:nvSpPr>
          <p:spPr>
            <a:xfrm>
              <a:off x="4679202" y="4703320"/>
              <a:ext cx="1792302" cy="4977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Semaphore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6A0B775-726B-F667-3E2E-8FA34A79A4F0}"/>
                </a:ext>
              </a:extLst>
            </p:cNvPr>
            <p:cNvSpPr/>
            <p:nvPr/>
          </p:nvSpPr>
          <p:spPr>
            <a:xfrm>
              <a:off x="6677111" y="4709321"/>
              <a:ext cx="1792302" cy="4977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Channel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392386-51DC-DD59-FBB2-D62B276AD1C9}"/>
                </a:ext>
              </a:extLst>
            </p:cNvPr>
            <p:cNvCxnSpPr>
              <a:cxnSpLocks/>
            </p:cNvCxnSpPr>
            <p:nvPr/>
          </p:nvCxnSpPr>
          <p:spPr>
            <a:xfrm>
              <a:off x="2526939" y="4587985"/>
              <a:ext cx="722376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836638-E564-8FC0-A11F-6E99A36442FD}"/>
                </a:ext>
              </a:extLst>
            </p:cNvPr>
            <p:cNvSpPr txBox="1"/>
            <p:nvPr/>
          </p:nvSpPr>
          <p:spPr>
            <a:xfrm>
              <a:off x="8617640" y="4533787"/>
              <a:ext cx="14622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Sync</a:t>
              </a:r>
            </a:p>
            <a:p>
              <a:r>
                <a:rPr lang="en-US" sz="2400"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Primitives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9B226C-7795-641C-E984-B55EA29D217A}"/>
                </a:ext>
              </a:extLst>
            </p:cNvPr>
            <p:cNvGrpSpPr/>
            <p:nvPr/>
          </p:nvGrpSpPr>
          <p:grpSpPr>
            <a:xfrm>
              <a:off x="2681294" y="3436196"/>
              <a:ext cx="1269151" cy="1039199"/>
              <a:chOff x="2873947" y="1685599"/>
              <a:chExt cx="1269151" cy="1039199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7977E376-72E8-9E71-1D0B-EC3EFDC42163}"/>
                  </a:ext>
                </a:extLst>
              </p:cNvPr>
              <p:cNvSpPr/>
              <p:nvPr/>
            </p:nvSpPr>
            <p:spPr>
              <a:xfrm>
                <a:off x="2873947" y="2390782"/>
                <a:ext cx="1269151" cy="334016"/>
              </a:xfrm>
              <a:prstGeom prst="roundRect">
                <a:avLst>
                  <a:gd name="adj" fmla="val 1017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ndara" panose="020E0502030303020204" pitchFamily="34" charset="0"/>
                    <a:ea typeface="Linux Libertine O" panose="02000503000000000000" pitchFamily="2" charset="0"/>
                    <a:cs typeface="Linux Libertine O" panose="02000503000000000000" pitchFamily="2" charset="0"/>
                  </a:rPr>
                  <a:t>Task A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69747EA-020E-8A42-2919-ADB941FA4FFA}"/>
                  </a:ext>
                </a:extLst>
              </p:cNvPr>
              <p:cNvGrpSpPr/>
              <p:nvPr/>
            </p:nvGrpSpPr>
            <p:grpSpPr>
              <a:xfrm>
                <a:off x="3072194" y="1685599"/>
                <a:ext cx="849720" cy="614157"/>
                <a:chOff x="3072194" y="1685599"/>
                <a:chExt cx="849720" cy="614157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21DC33D5-3783-4AD8-2C65-D1CC559BEAD8}"/>
                    </a:ext>
                  </a:extLst>
                </p:cNvPr>
                <p:cNvSpPr/>
                <p:nvPr/>
              </p:nvSpPr>
              <p:spPr>
                <a:xfrm>
                  <a:off x="3072194" y="1729566"/>
                  <a:ext cx="229634" cy="497749"/>
                </a:xfrm>
                <a:custGeom>
                  <a:avLst/>
                  <a:gdLst>
                    <a:gd name="connsiteX0" fmla="*/ 7951 w 1455089"/>
                    <a:gd name="connsiteY0" fmla="*/ 0 h 4635610"/>
                    <a:gd name="connsiteX1" fmla="*/ 1455088 w 1455089"/>
                    <a:gd name="connsiteY1" fmla="*/ 930302 h 4635610"/>
                    <a:gd name="connsiteX2" fmla="*/ 0 w 1455089"/>
                    <a:gd name="connsiteY2" fmla="*/ 1852654 h 4635610"/>
                    <a:gd name="connsiteX3" fmla="*/ 1447137 w 1455089"/>
                    <a:gd name="connsiteY3" fmla="*/ 2775005 h 4635610"/>
                    <a:gd name="connsiteX4" fmla="*/ 0 w 1455089"/>
                    <a:gd name="connsiteY4" fmla="*/ 3689405 h 4635610"/>
                    <a:gd name="connsiteX5" fmla="*/ 1455088 w 1455089"/>
                    <a:gd name="connsiteY5" fmla="*/ 4635610 h 4635610"/>
                    <a:gd name="connsiteX6" fmla="*/ 1455088 w 1455089"/>
                    <a:gd name="connsiteY6" fmla="*/ 4635610 h 4635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5089" h="4635610">
                      <a:moveTo>
                        <a:pt x="7951" y="0"/>
                      </a:moveTo>
                      <a:cubicBezTo>
                        <a:pt x="732182" y="310763"/>
                        <a:pt x="1456413" y="621526"/>
                        <a:pt x="1455088" y="930302"/>
                      </a:cubicBezTo>
                      <a:cubicBezTo>
                        <a:pt x="1453763" y="1239078"/>
                        <a:pt x="1325" y="1545204"/>
                        <a:pt x="0" y="1852654"/>
                      </a:cubicBezTo>
                      <a:cubicBezTo>
                        <a:pt x="-1325" y="2160104"/>
                        <a:pt x="1447137" y="2468880"/>
                        <a:pt x="1447137" y="2775005"/>
                      </a:cubicBezTo>
                      <a:cubicBezTo>
                        <a:pt x="1447137" y="3081130"/>
                        <a:pt x="-1325" y="3379304"/>
                        <a:pt x="0" y="3689405"/>
                      </a:cubicBezTo>
                      <a:cubicBezTo>
                        <a:pt x="1325" y="3999506"/>
                        <a:pt x="1455088" y="4635610"/>
                        <a:pt x="1455088" y="4635610"/>
                      </a:cubicBezTo>
                      <a:lnTo>
                        <a:pt x="1455088" y="463561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ndara" panose="020E0502030303020204" pitchFamily="34" charset="0"/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5896CD7-10BF-8AE5-8DA8-A3B1F2BB8364}"/>
                    </a:ext>
                  </a:extLst>
                </p:cNvPr>
                <p:cNvGrpSpPr/>
                <p:nvPr/>
              </p:nvGrpSpPr>
              <p:grpSpPr>
                <a:xfrm>
                  <a:off x="3508523" y="1685599"/>
                  <a:ext cx="413391" cy="614157"/>
                  <a:chOff x="938253" y="818983"/>
                  <a:chExt cx="540689" cy="902711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08D57C01-E0E0-9134-4E92-A082E75019E8}"/>
                      </a:ext>
                    </a:extLst>
                  </p:cNvPr>
                  <p:cNvSpPr/>
                  <p:nvPr/>
                </p:nvSpPr>
                <p:spPr>
                  <a:xfrm>
                    <a:off x="938253" y="818983"/>
                    <a:ext cx="540689" cy="902711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E34D2132-5A04-CCDB-34B0-7F0492DB8FB0}"/>
                      </a:ext>
                    </a:extLst>
                  </p:cNvPr>
                  <p:cNvSpPr/>
                  <p:nvPr/>
                </p:nvSpPr>
                <p:spPr>
                  <a:xfrm>
                    <a:off x="938253" y="818984"/>
                    <a:ext cx="540689" cy="41886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ndara" panose="020E0502030303020204" pitchFamily="34" charset="0"/>
                    </a:endParaRPr>
                  </a:p>
                </p:txBody>
              </p: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1B1A3EA2-FF49-D8FF-39E3-FC15534C3F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8597" y="1423283"/>
                    <a:ext cx="0" cy="23447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8A50A21-17BA-2C2C-41E5-4C736CC62551}"/>
                </a:ext>
              </a:extLst>
            </p:cNvPr>
            <p:cNvGrpSpPr/>
            <p:nvPr/>
          </p:nvGrpSpPr>
          <p:grpSpPr>
            <a:xfrm>
              <a:off x="4149244" y="3436196"/>
              <a:ext cx="1269151" cy="1039199"/>
              <a:chOff x="2873947" y="1685599"/>
              <a:chExt cx="1269151" cy="1039199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3276601-E807-A7BE-FF26-1D40B35C1163}"/>
                  </a:ext>
                </a:extLst>
              </p:cNvPr>
              <p:cNvSpPr/>
              <p:nvPr/>
            </p:nvSpPr>
            <p:spPr>
              <a:xfrm>
                <a:off x="2873947" y="2390782"/>
                <a:ext cx="1269151" cy="334016"/>
              </a:xfrm>
              <a:prstGeom prst="roundRect">
                <a:avLst>
                  <a:gd name="adj" fmla="val 1017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ndara" panose="020E0502030303020204" pitchFamily="34" charset="0"/>
                    <a:ea typeface="Linux Libertine O" panose="02000503000000000000" pitchFamily="2" charset="0"/>
                    <a:cs typeface="Linux Libertine O" panose="02000503000000000000" pitchFamily="2" charset="0"/>
                  </a:rPr>
                  <a:t>Task B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D7CE774-C390-1188-E1C2-4C4DC0937126}"/>
                  </a:ext>
                </a:extLst>
              </p:cNvPr>
              <p:cNvGrpSpPr/>
              <p:nvPr/>
            </p:nvGrpSpPr>
            <p:grpSpPr>
              <a:xfrm>
                <a:off x="3072194" y="1685599"/>
                <a:ext cx="849720" cy="614157"/>
                <a:chOff x="3072194" y="1685599"/>
                <a:chExt cx="849720" cy="614157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B2C640E-9FB7-F75F-E1F7-EA2ACB9C1F9B}"/>
                    </a:ext>
                  </a:extLst>
                </p:cNvPr>
                <p:cNvSpPr/>
                <p:nvPr/>
              </p:nvSpPr>
              <p:spPr>
                <a:xfrm>
                  <a:off x="3072194" y="1729566"/>
                  <a:ext cx="229634" cy="497749"/>
                </a:xfrm>
                <a:custGeom>
                  <a:avLst/>
                  <a:gdLst>
                    <a:gd name="connsiteX0" fmla="*/ 7951 w 1455089"/>
                    <a:gd name="connsiteY0" fmla="*/ 0 h 4635610"/>
                    <a:gd name="connsiteX1" fmla="*/ 1455088 w 1455089"/>
                    <a:gd name="connsiteY1" fmla="*/ 930302 h 4635610"/>
                    <a:gd name="connsiteX2" fmla="*/ 0 w 1455089"/>
                    <a:gd name="connsiteY2" fmla="*/ 1852654 h 4635610"/>
                    <a:gd name="connsiteX3" fmla="*/ 1447137 w 1455089"/>
                    <a:gd name="connsiteY3" fmla="*/ 2775005 h 4635610"/>
                    <a:gd name="connsiteX4" fmla="*/ 0 w 1455089"/>
                    <a:gd name="connsiteY4" fmla="*/ 3689405 h 4635610"/>
                    <a:gd name="connsiteX5" fmla="*/ 1455088 w 1455089"/>
                    <a:gd name="connsiteY5" fmla="*/ 4635610 h 4635610"/>
                    <a:gd name="connsiteX6" fmla="*/ 1455088 w 1455089"/>
                    <a:gd name="connsiteY6" fmla="*/ 4635610 h 4635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5089" h="4635610">
                      <a:moveTo>
                        <a:pt x="7951" y="0"/>
                      </a:moveTo>
                      <a:cubicBezTo>
                        <a:pt x="732182" y="310763"/>
                        <a:pt x="1456413" y="621526"/>
                        <a:pt x="1455088" y="930302"/>
                      </a:cubicBezTo>
                      <a:cubicBezTo>
                        <a:pt x="1453763" y="1239078"/>
                        <a:pt x="1325" y="1545204"/>
                        <a:pt x="0" y="1852654"/>
                      </a:cubicBezTo>
                      <a:cubicBezTo>
                        <a:pt x="-1325" y="2160104"/>
                        <a:pt x="1447137" y="2468880"/>
                        <a:pt x="1447137" y="2775005"/>
                      </a:cubicBezTo>
                      <a:cubicBezTo>
                        <a:pt x="1447137" y="3081130"/>
                        <a:pt x="-1325" y="3379304"/>
                        <a:pt x="0" y="3689405"/>
                      </a:cubicBezTo>
                      <a:cubicBezTo>
                        <a:pt x="1325" y="3999506"/>
                        <a:pt x="1455088" y="4635610"/>
                        <a:pt x="1455088" y="4635610"/>
                      </a:cubicBezTo>
                      <a:lnTo>
                        <a:pt x="1455088" y="463561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ndara" panose="020E0502030303020204" pitchFamily="34" charset="0"/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7946FEC-FCBB-0527-6087-A61DC08BEC5A}"/>
                    </a:ext>
                  </a:extLst>
                </p:cNvPr>
                <p:cNvGrpSpPr/>
                <p:nvPr/>
              </p:nvGrpSpPr>
              <p:grpSpPr>
                <a:xfrm>
                  <a:off x="3508523" y="1685599"/>
                  <a:ext cx="413391" cy="614157"/>
                  <a:chOff x="938253" y="818983"/>
                  <a:chExt cx="540689" cy="902711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164C475D-07AC-EA13-5253-8FE31365B27E}"/>
                      </a:ext>
                    </a:extLst>
                  </p:cNvPr>
                  <p:cNvSpPr/>
                  <p:nvPr/>
                </p:nvSpPr>
                <p:spPr>
                  <a:xfrm>
                    <a:off x="938253" y="818983"/>
                    <a:ext cx="540689" cy="902711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A97AB9C-92A8-3A32-3247-766D3E22FC0F}"/>
                      </a:ext>
                    </a:extLst>
                  </p:cNvPr>
                  <p:cNvSpPr/>
                  <p:nvPr/>
                </p:nvSpPr>
                <p:spPr>
                  <a:xfrm>
                    <a:off x="938253" y="818984"/>
                    <a:ext cx="540689" cy="25633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ndara" panose="020E0502030303020204" pitchFamily="34" charset="0"/>
                    </a:endParaRPr>
                  </a:p>
                </p:txBody>
              </p: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927947AE-04B9-F056-68AD-6E9A0D2F32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8597" y="1423283"/>
                    <a:ext cx="0" cy="23447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7AE4333-61EF-24BF-9102-718346513F0C}"/>
                </a:ext>
              </a:extLst>
            </p:cNvPr>
            <p:cNvGrpSpPr/>
            <p:nvPr/>
          </p:nvGrpSpPr>
          <p:grpSpPr>
            <a:xfrm>
              <a:off x="5615047" y="3436196"/>
              <a:ext cx="1269151" cy="1039199"/>
              <a:chOff x="2873947" y="1685599"/>
              <a:chExt cx="1269151" cy="1039199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6E08FC1A-6A0D-B0D5-EF5F-CFFF6FE2E1A6}"/>
                  </a:ext>
                </a:extLst>
              </p:cNvPr>
              <p:cNvSpPr/>
              <p:nvPr/>
            </p:nvSpPr>
            <p:spPr>
              <a:xfrm>
                <a:off x="2873947" y="2390782"/>
                <a:ext cx="1269151" cy="334016"/>
              </a:xfrm>
              <a:prstGeom prst="roundRect">
                <a:avLst>
                  <a:gd name="adj" fmla="val 1017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ndara" panose="020E0502030303020204" pitchFamily="34" charset="0"/>
                    <a:ea typeface="Linux Libertine O" panose="02000503000000000000" pitchFamily="2" charset="0"/>
                    <a:cs typeface="Linux Libertine O" panose="02000503000000000000" pitchFamily="2" charset="0"/>
                  </a:rPr>
                  <a:t>Task C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E06471-9805-9894-3386-D4084DFD6509}"/>
                  </a:ext>
                </a:extLst>
              </p:cNvPr>
              <p:cNvGrpSpPr/>
              <p:nvPr/>
            </p:nvGrpSpPr>
            <p:grpSpPr>
              <a:xfrm>
                <a:off x="3072194" y="1685599"/>
                <a:ext cx="849720" cy="614157"/>
                <a:chOff x="3072194" y="1685599"/>
                <a:chExt cx="849720" cy="614157"/>
              </a:xfrm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0A75DD4-BEDF-E090-957F-0FBBD8C5D7E4}"/>
                    </a:ext>
                  </a:extLst>
                </p:cNvPr>
                <p:cNvSpPr/>
                <p:nvPr/>
              </p:nvSpPr>
              <p:spPr>
                <a:xfrm>
                  <a:off x="3072194" y="1729566"/>
                  <a:ext cx="229634" cy="497749"/>
                </a:xfrm>
                <a:custGeom>
                  <a:avLst/>
                  <a:gdLst>
                    <a:gd name="connsiteX0" fmla="*/ 7951 w 1455089"/>
                    <a:gd name="connsiteY0" fmla="*/ 0 h 4635610"/>
                    <a:gd name="connsiteX1" fmla="*/ 1455088 w 1455089"/>
                    <a:gd name="connsiteY1" fmla="*/ 930302 h 4635610"/>
                    <a:gd name="connsiteX2" fmla="*/ 0 w 1455089"/>
                    <a:gd name="connsiteY2" fmla="*/ 1852654 h 4635610"/>
                    <a:gd name="connsiteX3" fmla="*/ 1447137 w 1455089"/>
                    <a:gd name="connsiteY3" fmla="*/ 2775005 h 4635610"/>
                    <a:gd name="connsiteX4" fmla="*/ 0 w 1455089"/>
                    <a:gd name="connsiteY4" fmla="*/ 3689405 h 4635610"/>
                    <a:gd name="connsiteX5" fmla="*/ 1455088 w 1455089"/>
                    <a:gd name="connsiteY5" fmla="*/ 4635610 h 4635610"/>
                    <a:gd name="connsiteX6" fmla="*/ 1455088 w 1455089"/>
                    <a:gd name="connsiteY6" fmla="*/ 4635610 h 4635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5089" h="4635610">
                      <a:moveTo>
                        <a:pt x="7951" y="0"/>
                      </a:moveTo>
                      <a:cubicBezTo>
                        <a:pt x="732182" y="310763"/>
                        <a:pt x="1456413" y="621526"/>
                        <a:pt x="1455088" y="930302"/>
                      </a:cubicBezTo>
                      <a:cubicBezTo>
                        <a:pt x="1453763" y="1239078"/>
                        <a:pt x="1325" y="1545204"/>
                        <a:pt x="0" y="1852654"/>
                      </a:cubicBezTo>
                      <a:cubicBezTo>
                        <a:pt x="-1325" y="2160104"/>
                        <a:pt x="1447137" y="2468880"/>
                        <a:pt x="1447137" y="2775005"/>
                      </a:cubicBezTo>
                      <a:cubicBezTo>
                        <a:pt x="1447137" y="3081130"/>
                        <a:pt x="-1325" y="3379304"/>
                        <a:pt x="0" y="3689405"/>
                      </a:cubicBezTo>
                      <a:cubicBezTo>
                        <a:pt x="1325" y="3999506"/>
                        <a:pt x="1455088" y="4635610"/>
                        <a:pt x="1455088" y="4635610"/>
                      </a:cubicBezTo>
                      <a:lnTo>
                        <a:pt x="1455088" y="463561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ndara" panose="020E0502030303020204" pitchFamily="34" charset="0"/>
                  </a:endParaRPr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AD4F7129-BF68-9D97-6349-9632DFEA8434}"/>
                    </a:ext>
                  </a:extLst>
                </p:cNvPr>
                <p:cNvGrpSpPr/>
                <p:nvPr/>
              </p:nvGrpSpPr>
              <p:grpSpPr>
                <a:xfrm>
                  <a:off x="3508523" y="1685599"/>
                  <a:ext cx="413391" cy="614157"/>
                  <a:chOff x="938253" y="818983"/>
                  <a:chExt cx="540689" cy="902711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FE3A8B8A-6FB3-D284-BF88-1AEB74A00FEA}"/>
                      </a:ext>
                    </a:extLst>
                  </p:cNvPr>
                  <p:cNvSpPr/>
                  <p:nvPr/>
                </p:nvSpPr>
                <p:spPr>
                  <a:xfrm>
                    <a:off x="938253" y="818983"/>
                    <a:ext cx="540689" cy="902711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EDC18A7-84A8-2304-AE23-824A8CE6BFF9}"/>
                      </a:ext>
                    </a:extLst>
                  </p:cNvPr>
                  <p:cNvSpPr/>
                  <p:nvPr/>
                </p:nvSpPr>
                <p:spPr>
                  <a:xfrm>
                    <a:off x="938253" y="818983"/>
                    <a:ext cx="540689" cy="54036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ndara" panose="020E0502030303020204" pitchFamily="34" charset="0"/>
                    </a:endParaRPr>
                  </a:p>
                </p:txBody>
              </p:sp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755C124F-0864-F88B-C45F-1CDC193310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8597" y="1423283"/>
                    <a:ext cx="0" cy="23447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9F41A5-363E-C457-8E1B-DF750CCAF0BE}"/>
                </a:ext>
              </a:extLst>
            </p:cNvPr>
            <p:cNvGrpSpPr/>
            <p:nvPr/>
          </p:nvGrpSpPr>
          <p:grpSpPr>
            <a:xfrm>
              <a:off x="7080850" y="3411622"/>
              <a:ext cx="1342364" cy="1080490"/>
              <a:chOff x="7693801" y="1725838"/>
              <a:chExt cx="1342364" cy="108049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364FFAC-B49E-3F7F-2DB4-C84246B1E14C}"/>
                  </a:ext>
                </a:extLst>
              </p:cNvPr>
              <p:cNvSpPr/>
              <p:nvPr/>
            </p:nvSpPr>
            <p:spPr>
              <a:xfrm>
                <a:off x="7693801" y="1725838"/>
                <a:ext cx="841271" cy="334014"/>
              </a:xfrm>
              <a:prstGeom prst="roundRect">
                <a:avLst>
                  <a:gd name="adj" fmla="val 1017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ndara" panose="020E0502030303020204" pitchFamily="34" charset="0"/>
                    <a:ea typeface="Linux Libertine O" panose="02000503000000000000" pitchFamily="2" charset="0"/>
                    <a:cs typeface="Linux Libertine O" panose="02000503000000000000" pitchFamily="2" charset="0"/>
                  </a:rPr>
                  <a:t>IRQ X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3030951-B236-2A63-879C-BCC16FB8FE94}"/>
                  </a:ext>
                </a:extLst>
              </p:cNvPr>
              <p:cNvGrpSpPr/>
              <p:nvPr/>
            </p:nvGrpSpPr>
            <p:grpSpPr>
              <a:xfrm>
                <a:off x="8622774" y="1790666"/>
                <a:ext cx="413391" cy="922082"/>
                <a:chOff x="938253" y="818983"/>
                <a:chExt cx="540689" cy="90271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54CC0A3-604F-B949-00AF-529CA101E8F9}"/>
                    </a:ext>
                  </a:extLst>
                </p:cNvPr>
                <p:cNvSpPr/>
                <p:nvPr/>
              </p:nvSpPr>
              <p:spPr>
                <a:xfrm>
                  <a:off x="938253" y="818983"/>
                  <a:ext cx="540689" cy="90271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ndara" panose="020E0502030303020204" pitchFamily="34" charset="0"/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E660DDD7-6E6B-F527-694F-65BD6EAFEA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597" y="1423283"/>
                  <a:ext cx="0" cy="2344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7A53D217-125D-0F83-7F5B-DB23F8FC032E}"/>
                  </a:ext>
                </a:extLst>
              </p:cNvPr>
              <p:cNvSpPr/>
              <p:nvPr/>
            </p:nvSpPr>
            <p:spPr>
              <a:xfrm>
                <a:off x="7693801" y="2100428"/>
                <a:ext cx="841271" cy="334014"/>
              </a:xfrm>
              <a:prstGeom prst="roundRect">
                <a:avLst>
                  <a:gd name="adj" fmla="val 1017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ndara" panose="020E0502030303020204" pitchFamily="34" charset="0"/>
                    <a:ea typeface="Linux Libertine O" panose="02000503000000000000" pitchFamily="2" charset="0"/>
                    <a:cs typeface="Linux Libertine O" panose="02000503000000000000" pitchFamily="2" charset="0"/>
                  </a:rPr>
                  <a:t>IRQ Y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12103A2-E235-780B-F4FE-9FF39A83BB07}"/>
                  </a:ext>
                </a:extLst>
              </p:cNvPr>
              <p:cNvSpPr/>
              <p:nvPr/>
            </p:nvSpPr>
            <p:spPr>
              <a:xfrm>
                <a:off x="7693801" y="2472313"/>
                <a:ext cx="841271" cy="334015"/>
              </a:xfrm>
              <a:prstGeom prst="roundRect">
                <a:avLst>
                  <a:gd name="adj" fmla="val 1017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ndara" panose="020E0502030303020204" pitchFamily="34" charset="0"/>
                    <a:ea typeface="Linux Libertine O" panose="02000503000000000000" pitchFamily="2" charset="0"/>
                    <a:cs typeface="Linux Libertine O" panose="02000503000000000000" pitchFamily="2" charset="0"/>
                  </a:rPr>
                  <a:t>IRQ Z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69865F-C90E-3CC3-AE05-AB80E70B0605}"/>
                </a:ext>
              </a:extLst>
            </p:cNvPr>
            <p:cNvSpPr txBox="1"/>
            <p:nvPr/>
          </p:nvSpPr>
          <p:spPr>
            <a:xfrm>
              <a:off x="8617640" y="5451659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RCB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421274E-EF79-01B7-D793-4E2B2B6B2DAD}"/>
                </a:ext>
              </a:extLst>
            </p:cNvPr>
            <p:cNvSpPr txBox="1"/>
            <p:nvPr/>
          </p:nvSpPr>
          <p:spPr>
            <a:xfrm>
              <a:off x="8617640" y="3707890"/>
              <a:ext cx="166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Application</a:t>
              </a:r>
            </a:p>
          </p:txBody>
        </p:sp>
      </p:grp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3B803063-4F7A-8B67-F84A-D5E4E343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8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0CC2-724D-6F34-FB90-C04F445B6DA3}"/>
              </a:ext>
            </a:extLst>
          </p:cNvPr>
          <p:cNvSpPr/>
          <p:nvPr/>
        </p:nvSpPr>
        <p:spPr>
          <a:xfrm>
            <a:off x="4129338" y="3766383"/>
            <a:ext cx="643391" cy="95585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E84F40-9F70-F1D0-7A03-7DA1F26AE24D}"/>
              </a:ext>
            </a:extLst>
          </p:cNvPr>
          <p:cNvSpPr/>
          <p:nvPr/>
        </p:nvSpPr>
        <p:spPr>
          <a:xfrm>
            <a:off x="7642736" y="3768525"/>
            <a:ext cx="643391" cy="5721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A35E6A-89CA-05B0-6E25-3C95AA238D0F}"/>
              </a:ext>
            </a:extLst>
          </p:cNvPr>
          <p:cNvGrpSpPr/>
          <p:nvPr/>
        </p:nvGrpSpPr>
        <p:grpSpPr>
          <a:xfrm>
            <a:off x="3141700" y="3763865"/>
            <a:ext cx="1975275" cy="1617383"/>
            <a:chOff x="6655098" y="2949376"/>
            <a:chExt cx="1975275" cy="161738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E8D0973-C0CB-6600-8FF4-ED15AAEE7A32}"/>
                </a:ext>
              </a:extLst>
            </p:cNvPr>
            <p:cNvSpPr/>
            <p:nvPr/>
          </p:nvSpPr>
          <p:spPr>
            <a:xfrm>
              <a:off x="6655098" y="4046905"/>
              <a:ext cx="1975275" cy="519854"/>
            </a:xfrm>
            <a:prstGeom prst="roundRect">
              <a:avLst>
                <a:gd name="adj" fmla="val 101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Candara" panose="020E0502030303020204" pitchFamily="34" charset="0"/>
                  <a:ea typeface="Linux Libertine O" panose="02000503000000000000" pitchFamily="2" charset="0"/>
                  <a:cs typeface="Linux Libertine O" panose="02000503000000000000" pitchFamily="2" charset="0"/>
                </a:rPr>
                <a:t>Task A’</a:t>
              </a:r>
              <a:endParaRPr lang="en-US">
                <a:solidFill>
                  <a:schemeClr val="tx1"/>
                </a:solidFill>
                <a:latin typeface="Candara" panose="020E0502030303020204" pitchFamily="34" charset="0"/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4AB02E-E3F1-B68A-9181-8499A612416C}"/>
                </a:ext>
              </a:extLst>
            </p:cNvPr>
            <p:cNvSpPr/>
            <p:nvPr/>
          </p:nvSpPr>
          <p:spPr>
            <a:xfrm>
              <a:off x="6963645" y="3017805"/>
              <a:ext cx="357397" cy="774684"/>
            </a:xfrm>
            <a:custGeom>
              <a:avLst/>
              <a:gdLst>
                <a:gd name="connsiteX0" fmla="*/ 7951 w 1455089"/>
                <a:gd name="connsiteY0" fmla="*/ 0 h 4635610"/>
                <a:gd name="connsiteX1" fmla="*/ 1455088 w 1455089"/>
                <a:gd name="connsiteY1" fmla="*/ 930302 h 4635610"/>
                <a:gd name="connsiteX2" fmla="*/ 0 w 1455089"/>
                <a:gd name="connsiteY2" fmla="*/ 1852654 h 4635610"/>
                <a:gd name="connsiteX3" fmla="*/ 1447137 w 1455089"/>
                <a:gd name="connsiteY3" fmla="*/ 2775005 h 4635610"/>
                <a:gd name="connsiteX4" fmla="*/ 0 w 1455089"/>
                <a:gd name="connsiteY4" fmla="*/ 3689405 h 4635610"/>
                <a:gd name="connsiteX5" fmla="*/ 1455088 w 1455089"/>
                <a:gd name="connsiteY5" fmla="*/ 4635610 h 4635610"/>
                <a:gd name="connsiteX6" fmla="*/ 1455088 w 1455089"/>
                <a:gd name="connsiteY6" fmla="*/ 4635610 h 463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089" h="4635610">
                  <a:moveTo>
                    <a:pt x="7951" y="0"/>
                  </a:moveTo>
                  <a:cubicBezTo>
                    <a:pt x="732182" y="310763"/>
                    <a:pt x="1456413" y="621526"/>
                    <a:pt x="1455088" y="930302"/>
                  </a:cubicBezTo>
                  <a:cubicBezTo>
                    <a:pt x="1453763" y="1239078"/>
                    <a:pt x="1325" y="1545204"/>
                    <a:pt x="0" y="1852654"/>
                  </a:cubicBezTo>
                  <a:cubicBezTo>
                    <a:pt x="-1325" y="2160104"/>
                    <a:pt x="1447137" y="2468880"/>
                    <a:pt x="1447137" y="2775005"/>
                  </a:cubicBezTo>
                  <a:cubicBezTo>
                    <a:pt x="1447137" y="3081130"/>
                    <a:pt x="-1325" y="3379304"/>
                    <a:pt x="0" y="3689405"/>
                  </a:cubicBezTo>
                  <a:cubicBezTo>
                    <a:pt x="1325" y="3999506"/>
                    <a:pt x="1455088" y="4635610"/>
                    <a:pt x="1455088" y="4635610"/>
                  </a:cubicBezTo>
                  <a:lnTo>
                    <a:pt x="1455088" y="463561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2282E4-EA9F-3EA4-941F-5CB9218F9346}"/>
                </a:ext>
              </a:extLst>
            </p:cNvPr>
            <p:cNvSpPr/>
            <p:nvPr/>
          </p:nvSpPr>
          <p:spPr>
            <a:xfrm>
              <a:off x="7642736" y="2949376"/>
              <a:ext cx="643391" cy="9558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FAA0C0-E640-6EF2-E144-442732C6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by Concurrent Task Restart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4E98-F61D-2DB7-CC47-A3B68C66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6113" cy="4351338"/>
          </a:xfrm>
        </p:spPr>
        <p:txBody>
          <a:bodyPr/>
          <a:lstStyle/>
          <a:p>
            <a:r>
              <a:rPr lang="en-US"/>
              <a:t>Start a cloned task from </a:t>
            </a:r>
            <a:r>
              <a:rPr lang="en-US" sz="2600"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  <a:r>
              <a:rPr lang="en-US"/>
              <a:t> while unwinding the panicked one.</a:t>
            </a:r>
          </a:p>
          <a:p>
            <a:r>
              <a:rPr lang="en-US"/>
              <a:t>Unwinding uses otherwise idle CPU time.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3569D9-CBD5-26A1-853B-7E733E43E780}"/>
              </a:ext>
            </a:extLst>
          </p:cNvPr>
          <p:cNvSpPr/>
          <p:nvPr/>
        </p:nvSpPr>
        <p:spPr>
          <a:xfrm>
            <a:off x="3141700" y="4863912"/>
            <a:ext cx="1975275" cy="519854"/>
          </a:xfrm>
          <a:prstGeom prst="roundRect">
            <a:avLst>
              <a:gd name="adj" fmla="val 101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andara" panose="020E0502030303020204" pitchFamily="34" charset="0"/>
                <a:ea typeface="Linux Libertine O" panose="02000503000000000000" pitchFamily="2" charset="0"/>
                <a:cs typeface="Linux Libertine O" panose="02000503000000000000" pitchFamily="2" charset="0"/>
              </a:rPr>
              <a:t>Task A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ea typeface="Linux Libertine O" panose="02000503000000000000" pitchFamily="2" charset="0"/>
              <a:cs typeface="Linux Libertine O" panose="02000503000000000000" pitchFamily="2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233A6A3-73E1-D192-6FE2-0F2546CF9DF7}"/>
              </a:ext>
            </a:extLst>
          </p:cNvPr>
          <p:cNvSpPr/>
          <p:nvPr/>
        </p:nvSpPr>
        <p:spPr>
          <a:xfrm>
            <a:off x="3450247" y="3834812"/>
            <a:ext cx="357397" cy="774684"/>
          </a:xfrm>
          <a:custGeom>
            <a:avLst/>
            <a:gdLst>
              <a:gd name="connsiteX0" fmla="*/ 7951 w 1455089"/>
              <a:gd name="connsiteY0" fmla="*/ 0 h 4635610"/>
              <a:gd name="connsiteX1" fmla="*/ 1455088 w 1455089"/>
              <a:gd name="connsiteY1" fmla="*/ 930302 h 4635610"/>
              <a:gd name="connsiteX2" fmla="*/ 0 w 1455089"/>
              <a:gd name="connsiteY2" fmla="*/ 1852654 h 4635610"/>
              <a:gd name="connsiteX3" fmla="*/ 1447137 w 1455089"/>
              <a:gd name="connsiteY3" fmla="*/ 2775005 h 4635610"/>
              <a:gd name="connsiteX4" fmla="*/ 0 w 1455089"/>
              <a:gd name="connsiteY4" fmla="*/ 3689405 h 4635610"/>
              <a:gd name="connsiteX5" fmla="*/ 1455088 w 1455089"/>
              <a:gd name="connsiteY5" fmla="*/ 4635610 h 4635610"/>
              <a:gd name="connsiteX6" fmla="*/ 1455088 w 1455089"/>
              <a:gd name="connsiteY6" fmla="*/ 4635610 h 463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089" h="4635610">
                <a:moveTo>
                  <a:pt x="7951" y="0"/>
                </a:moveTo>
                <a:cubicBezTo>
                  <a:pt x="732182" y="310763"/>
                  <a:pt x="1456413" y="621526"/>
                  <a:pt x="1455088" y="930302"/>
                </a:cubicBezTo>
                <a:cubicBezTo>
                  <a:pt x="1453763" y="1239078"/>
                  <a:pt x="1325" y="1545204"/>
                  <a:pt x="0" y="1852654"/>
                </a:cubicBezTo>
                <a:cubicBezTo>
                  <a:pt x="-1325" y="2160104"/>
                  <a:pt x="1447137" y="2468880"/>
                  <a:pt x="1447137" y="2775005"/>
                </a:cubicBezTo>
                <a:cubicBezTo>
                  <a:pt x="1447137" y="3081130"/>
                  <a:pt x="-1325" y="3379304"/>
                  <a:pt x="0" y="3689405"/>
                </a:cubicBezTo>
                <a:cubicBezTo>
                  <a:pt x="1325" y="3999506"/>
                  <a:pt x="1455088" y="4635610"/>
                  <a:pt x="1455088" y="4635610"/>
                </a:cubicBezTo>
                <a:lnTo>
                  <a:pt x="1455088" y="463561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F1688-4498-98DB-973B-1A86B9041A3C}"/>
              </a:ext>
            </a:extLst>
          </p:cNvPr>
          <p:cNvSpPr/>
          <p:nvPr/>
        </p:nvSpPr>
        <p:spPr>
          <a:xfrm>
            <a:off x="4129338" y="3766383"/>
            <a:ext cx="643391" cy="5721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F5CBA2-A973-D717-9C58-181C34A0BFE5}"/>
              </a:ext>
            </a:extLst>
          </p:cNvPr>
          <p:cNvCxnSpPr>
            <a:cxnSpLocks/>
          </p:cNvCxnSpPr>
          <p:nvPr/>
        </p:nvCxnSpPr>
        <p:spPr>
          <a:xfrm>
            <a:off x="4451033" y="4406262"/>
            <a:ext cx="0" cy="248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BEA076-3A52-C0D8-762E-388D8AF36FFA}"/>
              </a:ext>
            </a:extLst>
          </p:cNvPr>
          <p:cNvGrpSpPr/>
          <p:nvPr/>
        </p:nvGrpSpPr>
        <p:grpSpPr>
          <a:xfrm>
            <a:off x="2735502" y="3505248"/>
            <a:ext cx="971393" cy="580158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11" name="Graphic 10" descr="Exclamation mark with solid fill">
              <a:extLst>
                <a:ext uri="{FF2B5EF4-FFF2-40B4-BE49-F238E27FC236}">
                  <a16:creationId xmlns:a16="http://schemas.microsoft.com/office/drawing/2014/main" id="{0E713542-E5FA-C460-1D5A-B1996C8B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Exclamation mark with solid fill">
              <a:extLst>
                <a:ext uri="{FF2B5EF4-FFF2-40B4-BE49-F238E27FC236}">
                  <a16:creationId xmlns:a16="http://schemas.microsoft.com/office/drawing/2014/main" id="{A5F10F76-CBAA-FEF5-FB1F-392A53241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Exclamation mark with solid fill">
              <a:extLst>
                <a:ext uri="{FF2B5EF4-FFF2-40B4-BE49-F238E27FC236}">
                  <a16:creationId xmlns:a16="http://schemas.microsoft.com/office/drawing/2014/main" id="{CBF3CE74-1190-ADB6-3249-B69254C6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B5F1D4-6827-FEF5-BE39-BD1802B1BC56}"/>
              </a:ext>
            </a:extLst>
          </p:cNvPr>
          <p:cNvSpPr txBox="1"/>
          <p:nvPr/>
        </p:nvSpPr>
        <p:spPr>
          <a:xfrm>
            <a:off x="4862896" y="3686166"/>
            <a:ext cx="1071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foo()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bar()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4A1653-0492-5577-680B-E61CBBC40947}"/>
              </a:ext>
            </a:extLst>
          </p:cNvPr>
          <p:cNvCxnSpPr>
            <a:cxnSpLocks/>
          </p:cNvCxnSpPr>
          <p:nvPr/>
        </p:nvCxnSpPr>
        <p:spPr>
          <a:xfrm flipV="1">
            <a:off x="4451033" y="3849609"/>
            <a:ext cx="0" cy="563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FDC364-02AF-9145-C73D-4859A14EC931}"/>
              </a:ext>
            </a:extLst>
          </p:cNvPr>
          <p:cNvCxnSpPr>
            <a:cxnSpLocks/>
          </p:cNvCxnSpPr>
          <p:nvPr/>
        </p:nvCxnSpPr>
        <p:spPr>
          <a:xfrm>
            <a:off x="7964431" y="4408404"/>
            <a:ext cx="0" cy="248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405357-94A3-1730-ED27-C36A78679BBD}"/>
              </a:ext>
            </a:extLst>
          </p:cNvPr>
          <p:cNvSpPr txBox="1"/>
          <p:nvPr/>
        </p:nvSpPr>
        <p:spPr>
          <a:xfrm>
            <a:off x="8376294" y="3688308"/>
            <a:ext cx="1071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foo()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bar()</a:t>
            </a:r>
          </a:p>
        </p:txBody>
      </p:sp>
      <p:pic>
        <p:nvPicPr>
          <p:cNvPr id="29" name="Graphic 28" descr="Close outline">
            <a:extLst>
              <a:ext uri="{FF2B5EF4-FFF2-40B4-BE49-F238E27FC236}">
                <a16:creationId xmlns:a16="http://schemas.microsoft.com/office/drawing/2014/main" id="{DBA07585-3AA8-3605-CE11-48B1FBB9A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7690" y="3327854"/>
            <a:ext cx="2558247" cy="25582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FE38D4C-FAE9-032B-D090-1EC70B9A6537}"/>
              </a:ext>
            </a:extLst>
          </p:cNvPr>
          <p:cNvSpPr txBox="1"/>
          <p:nvPr/>
        </p:nvSpPr>
        <p:spPr>
          <a:xfrm>
            <a:off x="1020327" y="4132292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ndara" panose="020E0502030303020204" pitchFamily="34" charset="0"/>
              </a:rPr>
              <a:t>Reduced Priority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63FFC-1D5C-88C1-4307-7DE0A96B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8815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4" grpId="0"/>
      <p:bldP spid="2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7633-9679-DCFA-E561-2DDE6DFE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Restartable</a:t>
            </a:r>
            <a:r>
              <a:rPr lang="en-US"/>
              <a:t> Task Abstraction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8CF71-49D9-83BC-022D-20927E14F12C}"/>
              </a:ext>
            </a:extLst>
          </p:cNvPr>
          <p:cNvSpPr txBox="1"/>
          <p:nvPr/>
        </p:nvSpPr>
        <p:spPr>
          <a:xfrm>
            <a:off x="2172765" y="2112853"/>
            <a:ext cx="7846469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 </a:t>
            </a:r>
            <a:r>
              <a:rPr lang="en-US" sz="2400" b="1" err="1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sz="2400" b="1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create_restartable_task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F, A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entry_closure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b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entry_argument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b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err="1">
                <a:solidFill>
                  <a:schemeClr val="tx1">
                    <a:alpha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stack_</a:t>
            </a:r>
            <a:r>
              <a:rPr lang="en-US" sz="2400" err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b="1" err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usize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priority: u8) </a:t>
            </a:r>
            <a:r>
              <a:rPr lang="en-US" sz="2400" b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br>
              <a:rPr lang="en-US" sz="2400" b="1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F: </a:t>
            </a:r>
            <a:r>
              <a:rPr lang="en-US" sz="2400" err="1">
                <a:solidFill>
                  <a:srgbClr val="007F00">
                    <a:alpha val="25000"/>
                  </a:srgb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FnOnce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(A) </a:t>
            </a:r>
            <a:r>
              <a:rPr lang="en-US" sz="2400">
                <a:solidFill>
                  <a:srgbClr val="666666">
                    <a:alpha val="25000"/>
                  </a:srgb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Clone 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2400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 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2400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 sz="2400">
                <a:solidFill>
                  <a:srgbClr val="007F00">
                    <a:alpha val="25000"/>
                  </a:srgb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'static,</a:t>
            </a:r>
          </a:p>
          <a:p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A: </a:t>
            </a:r>
            <a:r>
              <a:rPr lang="en-US" sz="2400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Clone 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2400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 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2400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 sz="2400">
                <a:solidFill>
                  <a:srgbClr val="007F00">
                    <a:alpha val="25000"/>
                  </a:srgb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'static, { ...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98298-5BA7-51BE-5FF5-044DF1DABABD}"/>
              </a:ext>
            </a:extLst>
          </p:cNvPr>
          <p:cNvSpPr txBox="1"/>
          <p:nvPr/>
        </p:nvSpPr>
        <p:spPr>
          <a:xfrm>
            <a:off x="1960082" y="4474010"/>
            <a:ext cx="8271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Clone</a:t>
            </a:r>
            <a:r>
              <a:rPr lang="en-US" sz="3200">
                <a:latin typeface="Candara" panose="020E0502030303020204" pitchFamily="34" charset="0"/>
              </a:rPr>
              <a:t>: safe to duplicate</a:t>
            </a:r>
          </a:p>
          <a:p>
            <a:r>
              <a:rPr lang="en-US" sz="2800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</a:t>
            </a:r>
            <a:r>
              <a:rPr lang="en-US" sz="3200">
                <a:latin typeface="Candara" panose="020E0502030303020204" pitchFamily="34" charset="0"/>
              </a:rPr>
              <a:t>: safe to move across task context</a:t>
            </a:r>
          </a:p>
          <a:p>
            <a:r>
              <a:rPr lang="en-US" sz="2800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 sz="3200">
                <a:latin typeface="Candara" panose="020E0502030303020204" pitchFamily="34" charset="0"/>
              </a:rPr>
              <a:t>: safe to access from multiple task context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4469B-E3DA-EFD3-89EA-B583D5EE4735}"/>
              </a:ext>
            </a:extLst>
          </p:cNvPr>
          <p:cNvSpPr txBox="1"/>
          <p:nvPr/>
        </p:nvSpPr>
        <p:spPr>
          <a:xfrm>
            <a:off x="255890" y="3089015"/>
            <a:ext cx="1903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ndara" panose="020E0502030303020204" pitchFamily="34" charset="0"/>
              </a:rPr>
              <a:t>Application</a:t>
            </a:r>
          </a:p>
          <a:p>
            <a:r>
              <a:rPr lang="en-US" sz="2800">
                <a:latin typeface="Candara" panose="020E0502030303020204" pitchFamily="34" charset="0"/>
              </a:rPr>
              <a:t>Developer</a:t>
            </a:r>
          </a:p>
          <a:p>
            <a:r>
              <a:rPr lang="en-US" sz="2800">
                <a:latin typeface="Candara" panose="020E0502030303020204" pitchFamily="34" charset="0"/>
              </a:rPr>
              <a:t>Supply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DA90733-4415-C33D-89AD-84F8D96A5BF7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1854221" y="2054563"/>
            <a:ext cx="387664" cy="1681240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DCF1E-4CCB-D726-C22E-3E7A7666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4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7633-9679-DCFA-E561-2DDE6DFE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Restartable</a:t>
            </a:r>
            <a:r>
              <a:rPr lang="en-US"/>
              <a:t> Task Abstraction – 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DC6F2-AD8B-845E-9AE4-C02F626AD606}"/>
              </a:ext>
            </a:extLst>
          </p:cNvPr>
          <p:cNvSpPr txBox="1"/>
          <p:nvPr/>
        </p:nvSpPr>
        <p:spPr>
          <a:xfrm>
            <a:off x="2172765" y="2090172"/>
            <a:ext cx="7846470" cy="2677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err="1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sz="2400" b="1">
                <a:solidFill>
                  <a:srgbClr val="007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restartable_task_entry_trampoline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F, A</a:t>
            </a:r>
            <a:r>
              <a:rPr lang="en-US" sz="2400">
                <a:solidFill>
                  <a:srgbClr val="66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sz="2400" err="1">
                <a:solidFill>
                  <a:schemeClr val="tx1">
                    <a:alpha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entry_</a:t>
            </a:r>
            <a:r>
              <a:rPr lang="en-US" sz="2400" err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closure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b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&amp;F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err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entry_argument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b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400" b="1">
                <a:solidFill>
                  <a:schemeClr val="tx1">
                    <a:alpha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sz="2400" b="1">
                <a:solidFill>
                  <a:schemeClr val="tx1">
                    <a:alpha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>
                <a:solidFill>
                  <a:schemeClr val="tx1">
                    <a:alpha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..., {</a:t>
            </a:r>
          </a:p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catch_unwind_with_arg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endParaRPr lang="en-US" sz="2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entry_closure.clone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</a:p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entry_argument.clone</a:t>
            </a:r>
            <a:r>
              <a:rPr lang="en-US" sz="240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r>
              <a:rPr lang="en-US" sz="2400">
                <a:solidFill>
                  <a:schemeClr val="tx1">
                    <a:alpha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>
              <a:solidFill>
                <a:schemeClr val="tx1">
                  <a:alpha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B807A-12DE-441A-418C-9DA93488924D}"/>
              </a:ext>
            </a:extLst>
          </p:cNvPr>
          <p:cNvSpPr txBox="1"/>
          <p:nvPr/>
        </p:nvSpPr>
        <p:spPr>
          <a:xfrm>
            <a:off x="1605411" y="5167312"/>
            <a:ext cx="936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Candara" panose="020E0502030303020204" pitchFamily="34" charset="0"/>
              </a:rPr>
              <a:t>OS catches the panic outside of task’s entry function.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D8D29-3C71-085A-8AFD-D9FA2643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6E33-8C1B-C609-69B3-A2996EEA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Inheritance During Unwinding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CA543-A4CB-31C0-3293-7354F83C2EBE}"/>
              </a:ext>
            </a:extLst>
          </p:cNvPr>
          <p:cNvSpPr txBox="1"/>
          <p:nvPr/>
        </p:nvSpPr>
        <p:spPr>
          <a:xfrm>
            <a:off x="4118995" y="2258575"/>
            <a:ext cx="3954010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trampoline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entry());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S: 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= 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::new(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::new());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let s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S.lock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Work on `s`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panic!</a:t>
            </a:r>
            <a:r>
              <a:rPr lang="en-US" b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13B28-11FA-5F4D-82E1-80330E1DB720}"/>
              </a:ext>
            </a:extLst>
          </p:cNvPr>
          <p:cNvSpPr/>
          <p:nvPr/>
        </p:nvSpPr>
        <p:spPr>
          <a:xfrm>
            <a:off x="8276591" y="2258575"/>
            <a:ext cx="1779727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07031-43EC-51DC-8E01-A0F33708D437}"/>
              </a:ext>
            </a:extLst>
          </p:cNvPr>
          <p:cNvSpPr/>
          <p:nvPr/>
        </p:nvSpPr>
        <p:spPr>
          <a:xfrm>
            <a:off x="8276590" y="2258575"/>
            <a:ext cx="1779719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trampoline()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0F87-9DE6-A197-D6F5-91F03BAD5459}"/>
              </a:ext>
            </a:extLst>
          </p:cNvPr>
          <p:cNvSpPr/>
          <p:nvPr/>
        </p:nvSpPr>
        <p:spPr>
          <a:xfrm>
            <a:off x="8276590" y="3444507"/>
            <a:ext cx="1779707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F6BF6C-FF22-3C48-8643-23437312D0D6}"/>
              </a:ext>
            </a:extLst>
          </p:cNvPr>
          <p:cNvCxnSpPr/>
          <p:nvPr/>
        </p:nvCxnSpPr>
        <p:spPr>
          <a:xfrm>
            <a:off x="9175610" y="4630439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60DCD2-7B3E-1847-B6E2-DFED653583A0}"/>
              </a:ext>
            </a:extLst>
          </p:cNvPr>
          <p:cNvSpPr/>
          <p:nvPr/>
        </p:nvSpPr>
        <p:spPr>
          <a:xfrm>
            <a:off x="2135683" y="2258575"/>
            <a:ext cx="1779727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48BE8-C457-AEBA-78AF-EAB89A949FE7}"/>
              </a:ext>
            </a:extLst>
          </p:cNvPr>
          <p:cNvSpPr/>
          <p:nvPr/>
        </p:nvSpPr>
        <p:spPr>
          <a:xfrm>
            <a:off x="2135682" y="2258575"/>
            <a:ext cx="1779719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trampoline()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65A4D-F811-5122-51DD-7E577CAB7B0F}"/>
              </a:ext>
            </a:extLst>
          </p:cNvPr>
          <p:cNvSpPr/>
          <p:nvPr/>
        </p:nvSpPr>
        <p:spPr>
          <a:xfrm>
            <a:off x="2135682" y="3444507"/>
            <a:ext cx="1779707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734A21-96C9-CB7A-D1DC-B3444247804C}"/>
              </a:ext>
            </a:extLst>
          </p:cNvPr>
          <p:cNvCxnSpPr/>
          <p:nvPr/>
        </p:nvCxnSpPr>
        <p:spPr>
          <a:xfrm>
            <a:off x="3034702" y="4630439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A67D03-4261-8993-940B-F362C72BC0DF}"/>
              </a:ext>
            </a:extLst>
          </p:cNvPr>
          <p:cNvSpPr txBox="1"/>
          <p:nvPr/>
        </p:nvSpPr>
        <p:spPr>
          <a:xfrm>
            <a:off x="2542870" y="6058116"/>
            <a:ext cx="1015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Task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CF07-BAEA-FF08-A1F0-4509AC4B6FB4}"/>
              </a:ext>
            </a:extLst>
          </p:cNvPr>
          <p:cNvSpPr txBox="1"/>
          <p:nvPr/>
        </p:nvSpPr>
        <p:spPr>
          <a:xfrm>
            <a:off x="8650115" y="6058116"/>
            <a:ext cx="108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Task A’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458B7-0765-8C99-7863-8D4F1B17866D}"/>
              </a:ext>
            </a:extLst>
          </p:cNvPr>
          <p:cNvSpPr txBox="1"/>
          <p:nvPr/>
        </p:nvSpPr>
        <p:spPr>
          <a:xfrm>
            <a:off x="282288" y="3013620"/>
            <a:ext cx="1479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Unwinding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087F46-058D-9EFF-9231-5B4A259A06A9}"/>
              </a:ext>
            </a:extLst>
          </p:cNvPr>
          <p:cNvSpPr txBox="1"/>
          <p:nvPr/>
        </p:nvSpPr>
        <p:spPr>
          <a:xfrm>
            <a:off x="3366" y="3413493"/>
            <a:ext cx="2056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Priority: Lowest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D01BE-4B19-6C30-830E-EDCB9205497F}"/>
              </a:ext>
            </a:extLst>
          </p:cNvPr>
          <p:cNvSpPr txBox="1"/>
          <p:nvPr/>
        </p:nvSpPr>
        <p:spPr>
          <a:xfrm>
            <a:off x="10484310" y="3013620"/>
            <a:ext cx="1176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Running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343E4-503D-02A5-CADA-A877CDF06998}"/>
              </a:ext>
            </a:extLst>
          </p:cNvPr>
          <p:cNvSpPr txBox="1"/>
          <p:nvPr/>
        </p:nvSpPr>
        <p:spPr>
          <a:xfrm>
            <a:off x="10059685" y="3413493"/>
            <a:ext cx="2164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Priority: Medium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F67205-8F87-17FE-63EC-5B9D90E9911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3820041" y="4394234"/>
            <a:ext cx="861016" cy="5049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962BC6-4D1C-BD80-261E-7A091EB78AAF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853806" y="4394234"/>
            <a:ext cx="1506077" cy="54688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20157C2-7B18-AAAA-96BD-81A2D501F888}"/>
              </a:ext>
            </a:extLst>
          </p:cNvPr>
          <p:cNvSpPr/>
          <p:nvPr/>
        </p:nvSpPr>
        <p:spPr>
          <a:xfrm>
            <a:off x="3425759" y="4197093"/>
            <a:ext cx="394282" cy="39428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88E25C-5B1A-86B7-E55C-AA49A0BFDF2A}"/>
              </a:ext>
            </a:extLst>
          </p:cNvPr>
          <p:cNvSpPr/>
          <p:nvPr/>
        </p:nvSpPr>
        <p:spPr>
          <a:xfrm>
            <a:off x="8359883" y="4197093"/>
            <a:ext cx="394282" cy="39428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BEAABE4-33A2-750B-659F-626A1274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EB657-2803-2997-1CE0-A55B26128D13}"/>
              </a:ext>
            </a:extLst>
          </p:cNvPr>
          <p:cNvSpPr txBox="1"/>
          <p:nvPr/>
        </p:nvSpPr>
        <p:spPr>
          <a:xfrm>
            <a:off x="8718212" y="5521788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D1C86-4AC6-37B2-0609-DA58E06BC715}"/>
              </a:ext>
            </a:extLst>
          </p:cNvPr>
          <p:cNvSpPr txBox="1"/>
          <p:nvPr/>
        </p:nvSpPr>
        <p:spPr>
          <a:xfrm>
            <a:off x="2558395" y="549028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968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  <p:bldP spid="18" grpId="0"/>
      <p:bldP spid="19" grpId="0"/>
      <p:bldP spid="24" grpId="0" animBg="1"/>
      <p:bldP spid="2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6E33-8C1B-C609-69B3-A2996EEA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Inheritance During Unwinding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CA543-A4CB-31C0-3293-7354F83C2EBE}"/>
              </a:ext>
            </a:extLst>
          </p:cNvPr>
          <p:cNvSpPr txBox="1"/>
          <p:nvPr/>
        </p:nvSpPr>
        <p:spPr>
          <a:xfrm>
            <a:off x="4118995" y="2258575"/>
            <a:ext cx="3954010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trampoline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entry());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S: 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= 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::new(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::new());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let s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S.lock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Work on `s`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panic!</a:t>
            </a:r>
            <a:r>
              <a:rPr lang="en-US" b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13B28-11FA-5F4D-82E1-80330E1DB720}"/>
              </a:ext>
            </a:extLst>
          </p:cNvPr>
          <p:cNvSpPr/>
          <p:nvPr/>
        </p:nvSpPr>
        <p:spPr>
          <a:xfrm>
            <a:off x="8276591" y="2258575"/>
            <a:ext cx="1779727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07031-43EC-51DC-8E01-A0F33708D437}"/>
              </a:ext>
            </a:extLst>
          </p:cNvPr>
          <p:cNvSpPr/>
          <p:nvPr/>
        </p:nvSpPr>
        <p:spPr>
          <a:xfrm>
            <a:off x="8276590" y="2258575"/>
            <a:ext cx="1779719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trampoline()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0F87-9DE6-A197-D6F5-91F03BAD5459}"/>
              </a:ext>
            </a:extLst>
          </p:cNvPr>
          <p:cNvSpPr/>
          <p:nvPr/>
        </p:nvSpPr>
        <p:spPr>
          <a:xfrm>
            <a:off x="8276590" y="3444507"/>
            <a:ext cx="1779707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F6BF6C-FF22-3C48-8643-23437312D0D6}"/>
              </a:ext>
            </a:extLst>
          </p:cNvPr>
          <p:cNvCxnSpPr/>
          <p:nvPr/>
        </p:nvCxnSpPr>
        <p:spPr>
          <a:xfrm>
            <a:off x="9175610" y="4630439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60DCD2-7B3E-1847-B6E2-DFED653583A0}"/>
              </a:ext>
            </a:extLst>
          </p:cNvPr>
          <p:cNvSpPr/>
          <p:nvPr/>
        </p:nvSpPr>
        <p:spPr>
          <a:xfrm>
            <a:off x="2135683" y="2258575"/>
            <a:ext cx="1779727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48BE8-C457-AEBA-78AF-EAB89A949FE7}"/>
              </a:ext>
            </a:extLst>
          </p:cNvPr>
          <p:cNvSpPr/>
          <p:nvPr/>
        </p:nvSpPr>
        <p:spPr>
          <a:xfrm>
            <a:off x="2135682" y="2258575"/>
            <a:ext cx="1779719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trampoline()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65A4D-F811-5122-51DD-7E577CAB7B0F}"/>
              </a:ext>
            </a:extLst>
          </p:cNvPr>
          <p:cNvSpPr/>
          <p:nvPr/>
        </p:nvSpPr>
        <p:spPr>
          <a:xfrm>
            <a:off x="2135682" y="3444507"/>
            <a:ext cx="1779707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734A21-96C9-CB7A-D1DC-B3444247804C}"/>
              </a:ext>
            </a:extLst>
          </p:cNvPr>
          <p:cNvCxnSpPr/>
          <p:nvPr/>
        </p:nvCxnSpPr>
        <p:spPr>
          <a:xfrm>
            <a:off x="3034702" y="4630439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A67D03-4261-8993-940B-F362C72BC0DF}"/>
              </a:ext>
            </a:extLst>
          </p:cNvPr>
          <p:cNvSpPr txBox="1"/>
          <p:nvPr/>
        </p:nvSpPr>
        <p:spPr>
          <a:xfrm>
            <a:off x="2542870" y="6058116"/>
            <a:ext cx="1015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Task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CF07-BAEA-FF08-A1F0-4509AC4B6FB4}"/>
              </a:ext>
            </a:extLst>
          </p:cNvPr>
          <p:cNvSpPr txBox="1"/>
          <p:nvPr/>
        </p:nvSpPr>
        <p:spPr>
          <a:xfrm>
            <a:off x="8650115" y="6058116"/>
            <a:ext cx="108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Task A’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458B7-0765-8C99-7863-8D4F1B17866D}"/>
              </a:ext>
            </a:extLst>
          </p:cNvPr>
          <p:cNvSpPr txBox="1"/>
          <p:nvPr/>
        </p:nvSpPr>
        <p:spPr>
          <a:xfrm>
            <a:off x="282288" y="3013620"/>
            <a:ext cx="1479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Unwinding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087F46-058D-9EFF-9231-5B4A259A06A9}"/>
              </a:ext>
            </a:extLst>
          </p:cNvPr>
          <p:cNvSpPr txBox="1"/>
          <p:nvPr/>
        </p:nvSpPr>
        <p:spPr>
          <a:xfrm>
            <a:off x="3366" y="3413493"/>
            <a:ext cx="2164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Priority: </a:t>
            </a:r>
            <a:r>
              <a:rPr lang="en-US" sz="2200" u="sng">
                <a:solidFill>
                  <a:srgbClr val="FF0000"/>
                </a:solidFill>
                <a:latin typeface="Candara" panose="020E0502030303020204" pitchFamily="34" charset="0"/>
              </a:rPr>
              <a:t>Medium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D01BE-4B19-6C30-830E-EDCB9205497F}"/>
              </a:ext>
            </a:extLst>
          </p:cNvPr>
          <p:cNvSpPr txBox="1"/>
          <p:nvPr/>
        </p:nvSpPr>
        <p:spPr>
          <a:xfrm>
            <a:off x="10484310" y="3013620"/>
            <a:ext cx="1176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Running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343E4-503D-02A5-CADA-A877CDF06998}"/>
              </a:ext>
            </a:extLst>
          </p:cNvPr>
          <p:cNvSpPr txBox="1"/>
          <p:nvPr/>
        </p:nvSpPr>
        <p:spPr>
          <a:xfrm>
            <a:off x="10059685" y="3413493"/>
            <a:ext cx="2164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Priority: </a:t>
            </a:r>
            <a:r>
              <a:rPr lang="en-US" sz="2200" u="sng">
                <a:latin typeface="Candara" panose="020E0502030303020204" pitchFamily="34" charset="0"/>
              </a:rPr>
              <a:t>Medium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426220-3B26-9A62-93E3-2548EF2E4F0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820041" y="4394234"/>
            <a:ext cx="861016" cy="5049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DD22D6-BD81-1016-EDA2-74C3B9779D0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853806" y="4394234"/>
            <a:ext cx="1506077" cy="54688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B6B73F-EDD0-F647-C969-85674F86B9FF}"/>
              </a:ext>
            </a:extLst>
          </p:cNvPr>
          <p:cNvSpPr/>
          <p:nvPr/>
        </p:nvSpPr>
        <p:spPr>
          <a:xfrm>
            <a:off x="3425759" y="4197093"/>
            <a:ext cx="394282" cy="39428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5EDE8D7F-4497-1639-EF37-EAF341727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8026" y="3318005"/>
            <a:ext cx="1475021" cy="147502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066839-586B-7C6E-4268-5B9CCA8C18E2}"/>
              </a:ext>
            </a:extLst>
          </p:cNvPr>
          <p:cNvSpPr/>
          <p:nvPr/>
        </p:nvSpPr>
        <p:spPr>
          <a:xfrm>
            <a:off x="8359883" y="4197093"/>
            <a:ext cx="394282" cy="39428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484DA5F-1DEB-EFA0-C46D-795CEB8A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17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95B98-6D4A-76C4-D3A2-E22D802426BA}"/>
              </a:ext>
            </a:extLst>
          </p:cNvPr>
          <p:cNvSpPr txBox="1"/>
          <p:nvPr/>
        </p:nvSpPr>
        <p:spPr>
          <a:xfrm>
            <a:off x="8718212" y="5521788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Stack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96995-3342-CF7A-29D0-E2BEA393C08F}"/>
              </a:ext>
            </a:extLst>
          </p:cNvPr>
          <p:cNvSpPr txBox="1"/>
          <p:nvPr/>
        </p:nvSpPr>
        <p:spPr>
          <a:xfrm>
            <a:off x="2558395" y="549028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2081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6E33-8C1B-C609-69B3-A2996EEA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Inheritance During Unwinding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CA543-A4CB-31C0-3293-7354F83C2EBE}"/>
              </a:ext>
            </a:extLst>
          </p:cNvPr>
          <p:cNvSpPr txBox="1"/>
          <p:nvPr/>
        </p:nvSpPr>
        <p:spPr>
          <a:xfrm>
            <a:off x="4118995" y="2258575"/>
            <a:ext cx="3954010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trampoline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entry());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S: 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= 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::new(</a:t>
            </a:r>
            <a:r>
              <a:rPr lang="en-US">
                <a:solidFill>
                  <a:srgbClr val="007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::new());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let s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S.lock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Work on `s`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panic!</a:t>
            </a:r>
            <a:r>
              <a:rPr lang="en-US" b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13B28-11FA-5F4D-82E1-80330E1DB720}"/>
              </a:ext>
            </a:extLst>
          </p:cNvPr>
          <p:cNvSpPr/>
          <p:nvPr/>
        </p:nvSpPr>
        <p:spPr>
          <a:xfrm>
            <a:off x="8276591" y="2258575"/>
            <a:ext cx="1779727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07031-43EC-51DC-8E01-A0F33708D437}"/>
              </a:ext>
            </a:extLst>
          </p:cNvPr>
          <p:cNvSpPr/>
          <p:nvPr/>
        </p:nvSpPr>
        <p:spPr>
          <a:xfrm>
            <a:off x="8276590" y="2258575"/>
            <a:ext cx="1779719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trampoline()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0F87-9DE6-A197-D6F5-91F03BAD5459}"/>
              </a:ext>
            </a:extLst>
          </p:cNvPr>
          <p:cNvSpPr/>
          <p:nvPr/>
        </p:nvSpPr>
        <p:spPr>
          <a:xfrm>
            <a:off x="8276590" y="3444507"/>
            <a:ext cx="1779707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F6BF6C-FF22-3C48-8643-23437312D0D6}"/>
              </a:ext>
            </a:extLst>
          </p:cNvPr>
          <p:cNvCxnSpPr/>
          <p:nvPr/>
        </p:nvCxnSpPr>
        <p:spPr>
          <a:xfrm>
            <a:off x="9175610" y="4630439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60DCD2-7B3E-1847-B6E2-DFED653583A0}"/>
              </a:ext>
            </a:extLst>
          </p:cNvPr>
          <p:cNvSpPr/>
          <p:nvPr/>
        </p:nvSpPr>
        <p:spPr>
          <a:xfrm>
            <a:off x="2135683" y="2258575"/>
            <a:ext cx="1779727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48BE8-C457-AEBA-78AF-EAB89A949FE7}"/>
              </a:ext>
            </a:extLst>
          </p:cNvPr>
          <p:cNvSpPr/>
          <p:nvPr/>
        </p:nvSpPr>
        <p:spPr>
          <a:xfrm>
            <a:off x="2135682" y="2258575"/>
            <a:ext cx="1779719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trampoline()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734A21-96C9-CB7A-D1DC-B3444247804C}"/>
              </a:ext>
            </a:extLst>
          </p:cNvPr>
          <p:cNvCxnSpPr/>
          <p:nvPr/>
        </p:nvCxnSpPr>
        <p:spPr>
          <a:xfrm>
            <a:off x="3034702" y="3439201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A67D03-4261-8993-940B-F362C72BC0DF}"/>
              </a:ext>
            </a:extLst>
          </p:cNvPr>
          <p:cNvSpPr txBox="1"/>
          <p:nvPr/>
        </p:nvSpPr>
        <p:spPr>
          <a:xfrm>
            <a:off x="2542870" y="6058116"/>
            <a:ext cx="1015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Task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CF07-BAEA-FF08-A1F0-4509AC4B6FB4}"/>
              </a:ext>
            </a:extLst>
          </p:cNvPr>
          <p:cNvSpPr txBox="1"/>
          <p:nvPr/>
        </p:nvSpPr>
        <p:spPr>
          <a:xfrm>
            <a:off x="8650115" y="6058116"/>
            <a:ext cx="108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Task A’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458B7-0765-8C99-7863-8D4F1B17866D}"/>
              </a:ext>
            </a:extLst>
          </p:cNvPr>
          <p:cNvSpPr txBox="1"/>
          <p:nvPr/>
        </p:nvSpPr>
        <p:spPr>
          <a:xfrm>
            <a:off x="282288" y="3013620"/>
            <a:ext cx="1479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Unwinding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087F46-058D-9EFF-9231-5B4A259A06A9}"/>
              </a:ext>
            </a:extLst>
          </p:cNvPr>
          <p:cNvSpPr txBox="1"/>
          <p:nvPr/>
        </p:nvSpPr>
        <p:spPr>
          <a:xfrm>
            <a:off x="3366" y="3413493"/>
            <a:ext cx="2056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Priority: </a:t>
            </a:r>
            <a:r>
              <a:rPr lang="en-US" sz="2200">
                <a:solidFill>
                  <a:srgbClr val="FF0000"/>
                </a:solidFill>
                <a:latin typeface="Candara" panose="020E0502030303020204" pitchFamily="34" charset="0"/>
              </a:rPr>
              <a:t>Lowest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D01BE-4B19-6C30-830E-EDCB9205497F}"/>
              </a:ext>
            </a:extLst>
          </p:cNvPr>
          <p:cNvSpPr txBox="1"/>
          <p:nvPr/>
        </p:nvSpPr>
        <p:spPr>
          <a:xfrm>
            <a:off x="10484310" y="3013620"/>
            <a:ext cx="1176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Running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343E4-503D-02A5-CADA-A877CDF06998}"/>
              </a:ext>
            </a:extLst>
          </p:cNvPr>
          <p:cNvSpPr txBox="1"/>
          <p:nvPr/>
        </p:nvSpPr>
        <p:spPr>
          <a:xfrm>
            <a:off x="10059685" y="3413493"/>
            <a:ext cx="2164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Candara" panose="020E0502030303020204" pitchFamily="34" charset="0"/>
              </a:rPr>
              <a:t>Priority: Medium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140781-5654-B50F-29D3-1157B1EF14E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853806" y="4394234"/>
            <a:ext cx="1506077" cy="54688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3100EA0-8338-C1FB-0AE3-6DAC365DFE3A}"/>
              </a:ext>
            </a:extLst>
          </p:cNvPr>
          <p:cNvSpPr/>
          <p:nvPr/>
        </p:nvSpPr>
        <p:spPr>
          <a:xfrm>
            <a:off x="8359883" y="4197093"/>
            <a:ext cx="394282" cy="394282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08714A4-F554-198C-C7ED-07C7EF26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62A7-5A6F-648C-FF67-F77CC1009F05}"/>
              </a:ext>
            </a:extLst>
          </p:cNvPr>
          <p:cNvSpPr txBox="1"/>
          <p:nvPr/>
        </p:nvSpPr>
        <p:spPr>
          <a:xfrm>
            <a:off x="8718212" y="5521788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Stack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94DC4-6111-0840-5963-568524B02244}"/>
              </a:ext>
            </a:extLst>
          </p:cNvPr>
          <p:cNvSpPr txBox="1"/>
          <p:nvPr/>
        </p:nvSpPr>
        <p:spPr>
          <a:xfrm>
            <a:off x="2558395" y="549028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368314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FB9F-C951-9008-F31D-D2B30ADD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Rust Facilitates Concurrent Task Restart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2A89-25B8-6242-C8EA-870FD0DC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Rust precludes race conditions.</a:t>
            </a:r>
          </a:p>
          <a:p>
            <a:pPr lvl="1"/>
            <a:r>
              <a:rPr lang="en-US"/>
              <a:t>Between panicked and restarted tasks, accessing </a:t>
            </a:r>
            <a:r>
              <a:rPr lang="en-US" u="sng"/>
              <a:t>static variables</a:t>
            </a:r>
            <a:r>
              <a:rPr lang="en-US"/>
              <a:t>.</a:t>
            </a:r>
          </a:p>
          <a:p>
            <a:pPr lvl="1"/>
            <a:r>
              <a:rPr lang="en-US"/>
              <a:t>Safe Rust disallows mutable static variables and requires </a:t>
            </a:r>
            <a:r>
              <a:rPr lang="en-US" sz="22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trait.</a:t>
            </a:r>
          </a:p>
          <a:p>
            <a:pPr lvl="1"/>
            <a:r>
              <a:rPr lang="en-US"/>
              <a:t>➔ Must use </a:t>
            </a:r>
            <a:r>
              <a:rPr lang="en-US" sz="22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around mutable static variables or atomic types</a:t>
            </a:r>
          </a:p>
          <a:p>
            <a:pPr lvl="1"/>
            <a:r>
              <a:rPr lang="en-US"/>
              <a:t>➔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priority inheritance works as normal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2B809-3AC4-0CAF-B754-5A4A3C38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CE0DDB6-F9D8-F1A1-185E-F63910AEB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82" y="4033452"/>
            <a:ext cx="2615142" cy="1961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1FDE3-0324-CC24-AE80-6D92B1F8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4924" cy="1325563"/>
          </a:xfrm>
        </p:spPr>
        <p:txBody>
          <a:bodyPr/>
          <a:lstStyle/>
          <a:p>
            <a:r>
              <a:rPr lang="en-US"/>
              <a:t>Tasks May Crash Due to (Language) Exception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75A5-06BC-E18B-9712-80B1A3EB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Language exception</a:t>
            </a:r>
          </a:p>
          <a:p>
            <a:pPr lvl="1"/>
            <a:r>
              <a:rPr lang="en-US"/>
              <a:t>Rust </a:t>
            </a:r>
            <a:r>
              <a:rPr lang="en-US" sz="2200">
                <a:latin typeface="Consolas" panose="020B0609020204030204" pitchFamily="49" charset="0"/>
                <a:cs typeface="Consolas" panose="020B0609020204030204" pitchFamily="49" charset="0"/>
              </a:rPr>
              <a:t>panic</a:t>
            </a:r>
            <a:r>
              <a:rPr lang="en-US"/>
              <a:t>, C++ </a:t>
            </a:r>
            <a:r>
              <a:rPr lang="en-US" sz="2200"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sz="2200" err="1">
                <a:latin typeface="Consolas" panose="020B0609020204030204" pitchFamily="49" charset="0"/>
                <a:cs typeface="Consolas" panose="020B0609020204030204" pitchFamily="49" charset="0"/>
              </a:rPr>
              <a:t>runtime_error</a:t>
            </a:r>
            <a:r>
              <a:rPr lang="en-US"/>
              <a:t>, etc.</a:t>
            </a:r>
          </a:p>
          <a:p>
            <a:r>
              <a:rPr lang="en-US"/>
              <a:t>Various sources of exception</a:t>
            </a:r>
          </a:p>
          <a:p>
            <a:pPr lvl="1"/>
            <a:r>
              <a:rPr lang="en-US"/>
              <a:t>Bugs in program code</a:t>
            </a:r>
          </a:p>
          <a:p>
            <a:pPr lvl="1"/>
            <a:r>
              <a:rPr lang="en-US"/>
              <a:t>Failed assertions</a:t>
            </a:r>
          </a:p>
          <a:p>
            <a:pPr lvl="1"/>
            <a:r>
              <a:rPr lang="en-US"/>
              <a:t>Transient hardware error</a:t>
            </a:r>
          </a:p>
          <a:p>
            <a:r>
              <a:rPr lang="en-US"/>
              <a:t>Embedded systems pose greater challenges</a:t>
            </a:r>
          </a:p>
          <a:p>
            <a:pPr lvl="1"/>
            <a:r>
              <a:rPr lang="en-US"/>
              <a:t>Unattended</a:t>
            </a:r>
          </a:p>
          <a:p>
            <a:pPr lvl="1"/>
            <a:r>
              <a:rPr lang="en-US"/>
              <a:t>Mission critical</a:t>
            </a:r>
          </a:p>
        </p:txBody>
      </p:sp>
      <p:pic>
        <p:nvPicPr>
          <p:cNvPr id="7" name="Graphic 6" descr="Programmer female with solid fill">
            <a:extLst>
              <a:ext uri="{FF2B5EF4-FFF2-40B4-BE49-F238E27FC236}">
                <a16:creationId xmlns:a16="http://schemas.microsoft.com/office/drawing/2014/main" id="{5AFD037C-1894-7155-DD1B-AA6CDF4BD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2330" y="2409194"/>
            <a:ext cx="942109" cy="942109"/>
          </a:xfrm>
          <a:prstGeom prst="rect">
            <a:avLst/>
          </a:prstGeom>
        </p:spPr>
      </p:pic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157BD1F7-B357-C99F-556D-F08A4F46E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6574" y="1274956"/>
            <a:ext cx="1912229" cy="1912229"/>
          </a:xfrm>
          <a:prstGeom prst="rect">
            <a:avLst/>
          </a:prstGeom>
        </p:spPr>
      </p:pic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E4888142-A396-5997-0671-495B63F32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04622" y="1692686"/>
            <a:ext cx="858689" cy="8586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3AF584B-BA29-C0D6-FC9B-E630A5DBEBFA}"/>
              </a:ext>
            </a:extLst>
          </p:cNvPr>
          <p:cNvGrpSpPr/>
          <p:nvPr/>
        </p:nvGrpSpPr>
        <p:grpSpPr>
          <a:xfrm>
            <a:off x="8735808" y="4668420"/>
            <a:ext cx="1157694" cy="691424"/>
            <a:chOff x="5858896" y="2168529"/>
            <a:chExt cx="1531037" cy="914401"/>
          </a:xfrm>
          <a:solidFill>
            <a:srgbClr val="FF0000"/>
          </a:solidFill>
        </p:grpSpPr>
        <p:pic>
          <p:nvPicPr>
            <p:cNvPr id="13" name="Graphic 12" descr="Exclamation mark with solid fill">
              <a:extLst>
                <a:ext uri="{FF2B5EF4-FFF2-40B4-BE49-F238E27FC236}">
                  <a16:creationId xmlns:a16="http://schemas.microsoft.com/office/drawing/2014/main" id="{655C20CE-A1CA-BB68-CF26-336AF2F83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0000">
              <a:off x="5858896" y="2168530"/>
              <a:ext cx="914399" cy="914400"/>
            </a:xfrm>
            <a:prstGeom prst="rect">
              <a:avLst/>
            </a:prstGeom>
          </p:spPr>
        </p:pic>
        <p:pic>
          <p:nvPicPr>
            <p:cNvPr id="14" name="Graphic 13" descr="Exclamation mark with solid fill">
              <a:extLst>
                <a:ext uri="{FF2B5EF4-FFF2-40B4-BE49-F238E27FC236}">
                  <a16:creationId xmlns:a16="http://schemas.microsoft.com/office/drawing/2014/main" id="{18625F9B-9FBF-7351-A423-B47C4C3FC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0000">
              <a:off x="6167213" y="2168529"/>
              <a:ext cx="914399" cy="914400"/>
            </a:xfrm>
            <a:prstGeom prst="rect">
              <a:avLst/>
            </a:prstGeom>
          </p:spPr>
        </p:pic>
        <p:pic>
          <p:nvPicPr>
            <p:cNvPr id="15" name="Graphic 14" descr="Exclamation mark with solid fill">
              <a:extLst>
                <a:ext uri="{FF2B5EF4-FFF2-40B4-BE49-F238E27FC236}">
                  <a16:creationId xmlns:a16="http://schemas.microsoft.com/office/drawing/2014/main" id="{8B1CCC86-D7BC-B2AF-8610-8807692EC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0000">
              <a:off x="6475534" y="2168529"/>
              <a:ext cx="914399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555B37-AABD-121F-4C5F-F29F8E54DC5A}"/>
              </a:ext>
            </a:extLst>
          </p:cNvPr>
          <p:cNvGrpSpPr/>
          <p:nvPr/>
        </p:nvGrpSpPr>
        <p:grpSpPr>
          <a:xfrm>
            <a:off x="8587637" y="1826263"/>
            <a:ext cx="971393" cy="580158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18" name="Graphic 17" descr="Exclamation mark with solid fill">
              <a:extLst>
                <a:ext uri="{FF2B5EF4-FFF2-40B4-BE49-F238E27FC236}">
                  <a16:creationId xmlns:a16="http://schemas.microsoft.com/office/drawing/2014/main" id="{57EF458B-D37A-F8EF-5FF2-038EF20F5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Exclamation mark with solid fill">
              <a:extLst>
                <a:ext uri="{FF2B5EF4-FFF2-40B4-BE49-F238E27FC236}">
                  <a16:creationId xmlns:a16="http://schemas.microsoft.com/office/drawing/2014/main" id="{3E2D4970-7FF5-6AC6-6432-7497A589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Exclamation mark with solid fill">
              <a:extLst>
                <a:ext uri="{FF2B5EF4-FFF2-40B4-BE49-F238E27FC236}">
                  <a16:creationId xmlns:a16="http://schemas.microsoft.com/office/drawing/2014/main" id="{ADCC05C5-12BF-688C-1686-6F8F7C58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CBA60-6313-CD4F-9346-801D32DA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FB9F-C951-9008-F31D-D2B30ADD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Rust Facilitates Concurrent Task Restart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2A89-25B8-6242-C8EA-870FD0DC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Rust precludes race conditions.</a:t>
            </a:r>
          </a:p>
          <a:p>
            <a:pPr lvl="1"/>
            <a:r>
              <a:rPr lang="en-US">
                <a:solidFill>
                  <a:schemeClr val="bg1">
                    <a:lumMod val="65000"/>
                  </a:schemeClr>
                </a:solidFill>
              </a:rPr>
              <a:t>Between panicked and restarted tasks, accessing </a:t>
            </a:r>
            <a:r>
              <a:rPr lang="en-US" u="sng">
                <a:solidFill>
                  <a:schemeClr val="bg1">
                    <a:lumMod val="65000"/>
                  </a:schemeClr>
                </a:solidFill>
              </a:rPr>
              <a:t>static variables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lvl="1"/>
            <a:r>
              <a:rPr lang="en-US">
                <a:solidFill>
                  <a:schemeClr val="bg1">
                    <a:lumMod val="65000"/>
                  </a:schemeClr>
                </a:solidFill>
              </a:rPr>
              <a:t>Safe Rust disallows mutable static variables and requires </a:t>
            </a:r>
            <a:r>
              <a:rPr lang="en-US" sz="22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 trait.</a:t>
            </a:r>
          </a:p>
          <a:p>
            <a:pPr lvl="1"/>
            <a:r>
              <a:rPr lang="en-US">
                <a:solidFill>
                  <a:schemeClr val="bg1">
                    <a:lumMod val="65000"/>
                  </a:schemeClr>
                </a:solidFill>
              </a:rPr>
              <a:t>➔ Must use </a:t>
            </a:r>
            <a:r>
              <a:rPr lang="en-US" sz="22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 around mutable static variables or atomic types</a:t>
            </a:r>
          </a:p>
          <a:p>
            <a:pPr lvl="1"/>
            <a:r>
              <a:rPr lang="en-US">
                <a:solidFill>
                  <a:schemeClr val="bg1">
                    <a:lumMod val="65000"/>
                  </a:schemeClr>
                </a:solidFill>
              </a:rPr>
              <a:t>➔ </a:t>
            </a: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 priority inheritance works as normal</a:t>
            </a:r>
          </a:p>
          <a:p>
            <a:pPr lvl="1"/>
            <a:endParaRPr lang="en-US"/>
          </a:p>
          <a:p>
            <a:r>
              <a:rPr lang="en-US"/>
              <a:t>Rust disambiguates fatal exception.</a:t>
            </a:r>
          </a:p>
          <a:p>
            <a:pPr lvl="1"/>
            <a:r>
              <a:rPr lang="en-US"/>
              <a:t>Rust panic is always fatal.</a:t>
            </a:r>
          </a:p>
          <a:p>
            <a:pPr lvl="1"/>
            <a:r>
              <a:rPr lang="en-US"/>
              <a:t>C++ exception not always fatal: </a:t>
            </a:r>
            <a:r>
              <a:rPr lang="en-US" sz="2200"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sz="2200" err="1">
                <a:latin typeface="Consolas" panose="020B0609020204030204" pitchFamily="49" charset="0"/>
                <a:cs typeface="Consolas" panose="020B0609020204030204" pitchFamily="49" charset="0"/>
              </a:rPr>
              <a:t>stoi</a:t>
            </a:r>
            <a:r>
              <a:rPr lang="en-US" sz="220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throws </a:t>
            </a:r>
            <a:r>
              <a:rPr lang="en-US" sz="2200"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sz="2200" err="1">
                <a:latin typeface="Consolas" panose="020B0609020204030204" pitchFamily="49" charset="0"/>
                <a:cs typeface="Consolas" panose="020B0609020204030204" pitchFamily="49" charset="0"/>
              </a:rPr>
              <a:t>invalid_argument</a:t>
            </a:r>
            <a:r>
              <a:rPr lang="en-US" sz="220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/>
              <a:t>.</a:t>
            </a:r>
          </a:p>
          <a:p>
            <a:pPr marL="457200" lvl="1" indent="0">
              <a:buNone/>
            </a:pPr>
            <a:r>
              <a:rPr lang="en-US"/>
              <a:t> ➔ Concurrent restart only makes sense for fatal exception.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A12EB-953E-EBAC-CFDE-467B3E4C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B62-8790-65FB-48D9-84823BA4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with a Flying Drone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4363B-89E3-F355-B056-BD9C9AD10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Example of Soft Real-time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686BB-C24C-1665-8BBB-3856B338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3C51-F83E-E80A-3A15-DEDA6B5F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805"/>
          </a:xfrm>
        </p:spPr>
        <p:txBody>
          <a:bodyPr>
            <a:normAutofit/>
          </a:bodyPr>
          <a:lstStyle/>
          <a:p>
            <a:r>
              <a:rPr lang="en-US" sz="4000"/>
              <a:t>Running Flight Control Application on </a:t>
            </a:r>
            <a:r>
              <a:rPr lang="en-US" sz="4000" err="1"/>
              <a:t>Hopter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77EFF-2270-5CF0-B6AF-86334BA69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0283" y="3740526"/>
            <a:ext cx="3041650" cy="22812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0C3CBE-CE26-0E18-0098-B83E7C81A0F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ndara" panose="020E0502030303020204" pitchFamily="34" charset="0"/>
              </a:rPr>
              <a:t>Crazyflie 2.1</a:t>
            </a:r>
          </a:p>
          <a:p>
            <a:r>
              <a:rPr lang="en-US">
                <a:latin typeface="Candara" panose="020E0502030303020204" pitchFamily="34" charset="0"/>
              </a:rPr>
              <a:t>COTS miniature drone</a:t>
            </a:r>
          </a:p>
          <a:p>
            <a:r>
              <a:rPr lang="en-US">
                <a:latin typeface="Candara" panose="020E0502030303020204" pitchFamily="34" charset="0"/>
              </a:rPr>
              <a:t>Originally with FreeRTOS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814F0B4-2FBE-97FD-6C19-4785C8D8B6C4}"/>
              </a:ext>
            </a:extLst>
          </p:cNvPr>
          <p:cNvGrpSpPr/>
          <p:nvPr/>
        </p:nvGrpSpPr>
        <p:grpSpPr>
          <a:xfrm>
            <a:off x="5956323" y="1414463"/>
            <a:ext cx="6140562" cy="5313527"/>
            <a:chOff x="2022498" y="2309182"/>
            <a:chExt cx="6140562" cy="5313527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822415B-21AA-48FC-718D-B605C4298F87}"/>
                </a:ext>
              </a:extLst>
            </p:cNvPr>
            <p:cNvSpPr txBox="1"/>
            <p:nvPr/>
          </p:nvSpPr>
          <p:spPr>
            <a:xfrm>
              <a:off x="3432340" y="5947110"/>
              <a:ext cx="721672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4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invoke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25BD7D6-C550-4373-2A6B-8A7207E7DEA0}"/>
                </a:ext>
              </a:extLst>
            </p:cNvPr>
            <p:cNvSpPr txBox="1"/>
            <p:nvPr/>
          </p:nvSpPr>
          <p:spPr>
            <a:xfrm>
              <a:off x="4541047" y="5424736"/>
              <a:ext cx="1111202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1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start transfer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08E26A6-A532-3B36-419D-1E60B7481138}"/>
                </a:ext>
              </a:extLst>
            </p:cNvPr>
            <p:cNvSpPr txBox="1"/>
            <p:nvPr/>
          </p:nvSpPr>
          <p:spPr>
            <a:xfrm>
              <a:off x="7266661" y="3512642"/>
              <a:ext cx="66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Control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AAE7C4F6-AC7C-2AA4-AB5C-93A065CD4975}"/>
                </a:ext>
              </a:extLst>
            </p:cNvPr>
            <p:cNvSpPr txBox="1"/>
            <p:nvPr/>
          </p:nvSpPr>
          <p:spPr>
            <a:xfrm>
              <a:off x="5748418" y="3255819"/>
              <a:ext cx="1295547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position, velocity,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attitude</a:t>
              </a: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16F965F9-4472-F281-1D59-846CA07646BE}"/>
                </a:ext>
              </a:extLst>
            </p:cNvPr>
            <p:cNvSpPr/>
            <p:nvPr/>
          </p:nvSpPr>
          <p:spPr>
            <a:xfrm>
              <a:off x="3194641" y="2309182"/>
              <a:ext cx="4023144" cy="2441568"/>
            </a:xfrm>
            <a:prstGeom prst="roundRect">
              <a:avLst>
                <a:gd name="adj" fmla="val 32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C9EEC9D7-FC2E-EA40-A19D-C1F006C233A6}"/>
                </a:ext>
              </a:extLst>
            </p:cNvPr>
            <p:cNvSpPr/>
            <p:nvPr/>
          </p:nvSpPr>
          <p:spPr>
            <a:xfrm>
              <a:off x="2022498" y="4449313"/>
              <a:ext cx="1030503" cy="296500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Motors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D5FC705-D4E1-5DF7-B093-432CFDC79C3C}"/>
                </a:ext>
              </a:extLst>
            </p:cNvPr>
            <p:cNvSpPr txBox="1"/>
            <p:nvPr/>
          </p:nvSpPr>
          <p:spPr>
            <a:xfrm>
              <a:off x="5708123" y="4440225"/>
              <a:ext cx="1418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STM32F405RG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9D72AECC-E8A5-8F3B-97D6-4E5763748845}"/>
                </a:ext>
              </a:extLst>
            </p:cNvPr>
            <p:cNvSpPr/>
            <p:nvPr/>
          </p:nvSpPr>
          <p:spPr>
            <a:xfrm>
              <a:off x="3333276" y="2552195"/>
              <a:ext cx="1292171" cy="3077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Optical Flow</a:t>
              </a:r>
            </a:p>
          </p:txBody>
        </p: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5369EFA3-28A5-4D45-256D-9318F138EEB5}"/>
                </a:ext>
              </a:extLst>
            </p:cNvPr>
            <p:cNvSpPr/>
            <p:nvPr/>
          </p:nvSpPr>
          <p:spPr>
            <a:xfrm>
              <a:off x="3333277" y="2967076"/>
              <a:ext cx="1288287" cy="3868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Laser Time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of Flight</a:t>
              </a:r>
            </a:p>
          </p:txBody>
        </p:sp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90E307BA-FDC8-A87C-472E-031B5C8AC27D}"/>
                </a:ext>
              </a:extLst>
            </p:cNvPr>
            <p:cNvSpPr/>
            <p:nvPr/>
          </p:nvSpPr>
          <p:spPr>
            <a:xfrm>
              <a:off x="3337160" y="3461068"/>
              <a:ext cx="1288287" cy="3868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Accelerometer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&amp; Gyroscope</a:t>
              </a: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A60039C1-04D0-A2B4-E162-E24F022A1E93}"/>
                </a:ext>
              </a:extLst>
            </p:cNvPr>
            <p:cNvSpPr/>
            <p:nvPr/>
          </p:nvSpPr>
          <p:spPr>
            <a:xfrm>
              <a:off x="2022500" y="2549924"/>
              <a:ext cx="1030503" cy="307777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PMW3901</a:t>
              </a:r>
            </a:p>
          </p:txBody>
        </p:sp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6A2B83AB-AE83-FC50-E4E3-8DD06C551729}"/>
                </a:ext>
              </a:extLst>
            </p:cNvPr>
            <p:cNvSpPr/>
            <p:nvPr/>
          </p:nvSpPr>
          <p:spPr>
            <a:xfrm>
              <a:off x="2022499" y="3009320"/>
              <a:ext cx="1030503" cy="304468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VL53L1x</a:t>
              </a:r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00A27174-9CF1-ACFA-FF44-8D8419E7104C}"/>
                </a:ext>
              </a:extLst>
            </p:cNvPr>
            <p:cNvSpPr/>
            <p:nvPr/>
          </p:nvSpPr>
          <p:spPr>
            <a:xfrm>
              <a:off x="2022498" y="3498879"/>
              <a:ext cx="1030503" cy="301304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BMI088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32DCD0DE-8C2E-BA26-98F4-4D7B2D78EC64}"/>
                </a:ext>
              </a:extLst>
            </p:cNvPr>
            <p:cNvCxnSpPr>
              <a:cxnSpLocks/>
              <a:stCxn id="196" idx="3"/>
              <a:endCxn id="193" idx="1"/>
            </p:cNvCxnSpPr>
            <p:nvPr/>
          </p:nvCxnSpPr>
          <p:spPr>
            <a:xfrm>
              <a:off x="3053003" y="2703813"/>
              <a:ext cx="280273" cy="22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C8883F89-A5A0-DAB5-0B98-A4768E2E6C6C}"/>
                </a:ext>
              </a:extLst>
            </p:cNvPr>
            <p:cNvCxnSpPr>
              <a:cxnSpLocks/>
              <a:stCxn id="197" idx="3"/>
              <a:endCxn id="194" idx="1"/>
            </p:cNvCxnSpPr>
            <p:nvPr/>
          </p:nvCxnSpPr>
          <p:spPr>
            <a:xfrm flipV="1">
              <a:off x="3053002" y="3160520"/>
              <a:ext cx="280275" cy="1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A464EF06-3DEB-F0AC-5B62-220A8CE6D7F7}"/>
                </a:ext>
              </a:extLst>
            </p:cNvPr>
            <p:cNvCxnSpPr>
              <a:cxnSpLocks/>
              <a:stCxn id="198" idx="3"/>
              <a:endCxn id="195" idx="1"/>
            </p:cNvCxnSpPr>
            <p:nvPr/>
          </p:nvCxnSpPr>
          <p:spPr>
            <a:xfrm>
              <a:off x="3053001" y="3649531"/>
              <a:ext cx="284159" cy="4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C039B66B-773F-2960-0391-F13312238717}"/>
                </a:ext>
              </a:extLst>
            </p:cNvPr>
            <p:cNvSpPr/>
            <p:nvPr/>
          </p:nvSpPr>
          <p:spPr>
            <a:xfrm>
              <a:off x="5540680" y="2549923"/>
              <a:ext cx="1561284" cy="675069"/>
            </a:xfrm>
            <a:prstGeom prst="roundRect">
              <a:avLst>
                <a:gd name="adj" fmla="val 101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State Estimator</a:t>
              </a:r>
            </a:p>
          </p:txBody>
        </p:sp>
        <p:sp>
          <p:nvSpPr>
            <p:cNvPr id="203" name="Rounded Rectangle 202">
              <a:extLst>
                <a:ext uri="{FF2B5EF4-FFF2-40B4-BE49-F238E27FC236}">
                  <a16:creationId xmlns:a16="http://schemas.microsoft.com/office/drawing/2014/main" id="{EA391102-E619-C43B-0E5F-7A467B362D0B}"/>
                </a:ext>
              </a:extLst>
            </p:cNvPr>
            <p:cNvSpPr/>
            <p:nvPr/>
          </p:nvSpPr>
          <p:spPr>
            <a:xfrm>
              <a:off x="5545393" y="3663733"/>
              <a:ext cx="1561284" cy="707509"/>
            </a:xfrm>
            <a:prstGeom prst="roundRect">
              <a:avLst>
                <a:gd name="adj" fmla="val 1120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Stabilizer</a:t>
              </a:r>
            </a:p>
          </p:txBody>
        </p:sp>
        <p:cxnSp>
          <p:nvCxnSpPr>
            <p:cNvPr id="204" name="Elbow Connector 203">
              <a:extLst>
                <a:ext uri="{FF2B5EF4-FFF2-40B4-BE49-F238E27FC236}">
                  <a16:creationId xmlns:a16="http://schemas.microsoft.com/office/drawing/2014/main" id="{B9D71AA4-1155-7DEC-4E6C-5470D72683F2}"/>
                </a:ext>
              </a:extLst>
            </p:cNvPr>
            <p:cNvCxnSpPr>
              <a:cxnSpLocks/>
              <a:stCxn id="195" idx="3"/>
            </p:cNvCxnSpPr>
            <p:nvPr/>
          </p:nvCxnSpPr>
          <p:spPr>
            <a:xfrm>
              <a:off x="4625447" y="3654512"/>
              <a:ext cx="915233" cy="201515"/>
            </a:xfrm>
            <a:prstGeom prst="bentConnector3">
              <a:avLst>
                <a:gd name="adj1" fmla="val 75264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BB879755-5CBC-0079-F564-4EAF4AAA9A82}"/>
                </a:ext>
              </a:extLst>
            </p:cNvPr>
            <p:cNvCxnSpPr>
              <a:cxnSpLocks/>
            </p:cNvCxnSpPr>
            <p:nvPr/>
          </p:nvCxnSpPr>
          <p:spPr>
            <a:xfrm>
              <a:off x="5736727" y="3224992"/>
              <a:ext cx="0" cy="45795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F5744E33-27B1-FD1C-73D6-D0C13B460351}"/>
                </a:ext>
              </a:extLst>
            </p:cNvPr>
            <p:cNvCxnSpPr>
              <a:cxnSpLocks/>
              <a:stCxn id="193" idx="3"/>
            </p:cNvCxnSpPr>
            <p:nvPr/>
          </p:nvCxnSpPr>
          <p:spPr>
            <a:xfrm>
              <a:off x="4625447" y="2706084"/>
              <a:ext cx="9231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lbow Connector 206">
              <a:extLst>
                <a:ext uri="{FF2B5EF4-FFF2-40B4-BE49-F238E27FC236}">
                  <a16:creationId xmlns:a16="http://schemas.microsoft.com/office/drawing/2014/main" id="{E27E367F-15B7-DCDE-AA12-C3877CE457D2}"/>
                </a:ext>
              </a:extLst>
            </p:cNvPr>
            <p:cNvCxnSpPr>
              <a:cxnSpLocks/>
              <a:stCxn id="194" idx="3"/>
              <a:endCxn id="202" idx="1"/>
            </p:cNvCxnSpPr>
            <p:nvPr/>
          </p:nvCxnSpPr>
          <p:spPr>
            <a:xfrm flipV="1">
              <a:off x="4621564" y="2887458"/>
              <a:ext cx="919116" cy="273062"/>
            </a:xfrm>
            <a:prstGeom prst="bentConnector3">
              <a:avLst>
                <a:gd name="adj1" fmla="val 59672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lbow Connector 207">
              <a:extLst>
                <a:ext uri="{FF2B5EF4-FFF2-40B4-BE49-F238E27FC236}">
                  <a16:creationId xmlns:a16="http://schemas.microsoft.com/office/drawing/2014/main" id="{8122C2C4-6DFE-878C-3CD8-42C830FE0359}"/>
                </a:ext>
              </a:extLst>
            </p:cNvPr>
            <p:cNvCxnSpPr>
              <a:cxnSpLocks/>
              <a:stCxn id="195" idx="3"/>
            </p:cNvCxnSpPr>
            <p:nvPr/>
          </p:nvCxnSpPr>
          <p:spPr>
            <a:xfrm flipV="1">
              <a:off x="4625447" y="3078514"/>
              <a:ext cx="917830" cy="575998"/>
            </a:xfrm>
            <a:prstGeom prst="bentConnector3">
              <a:avLst>
                <a:gd name="adj1" fmla="val 75163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F0C9413-7667-A415-23A6-B0BF98B18938}"/>
                </a:ext>
              </a:extLst>
            </p:cNvPr>
            <p:cNvSpPr txBox="1"/>
            <p:nvPr/>
          </p:nvSpPr>
          <p:spPr>
            <a:xfrm>
              <a:off x="4574698" y="2948773"/>
              <a:ext cx="587020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height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537A642-8F8C-3F5E-17D6-3A92C2E7B8C4}"/>
                </a:ext>
              </a:extLst>
            </p:cNvPr>
            <p:cNvSpPr txBox="1"/>
            <p:nvPr/>
          </p:nvSpPr>
          <p:spPr>
            <a:xfrm>
              <a:off x="4571130" y="2337740"/>
              <a:ext cx="1023229" cy="39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horizonal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displacement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8913E40-FF64-D93B-28A9-337C15F03BBA}"/>
                </a:ext>
              </a:extLst>
            </p:cNvPr>
            <p:cNvSpPr txBox="1"/>
            <p:nvPr/>
          </p:nvSpPr>
          <p:spPr>
            <a:xfrm>
              <a:off x="4571130" y="3292267"/>
              <a:ext cx="636713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6-axis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inertial</a:t>
              </a:r>
            </a:p>
          </p:txBody>
        </p:sp>
        <p:sp>
          <p:nvSpPr>
            <p:cNvPr id="212" name="Rounded Rectangle 211">
              <a:extLst>
                <a:ext uri="{FF2B5EF4-FFF2-40B4-BE49-F238E27FC236}">
                  <a16:creationId xmlns:a16="http://schemas.microsoft.com/office/drawing/2014/main" id="{A308F881-7AC2-98A6-C1BF-AA7D0C7DA7C2}"/>
                </a:ext>
              </a:extLst>
            </p:cNvPr>
            <p:cNvSpPr/>
            <p:nvPr/>
          </p:nvSpPr>
          <p:spPr>
            <a:xfrm>
              <a:off x="3337160" y="4060347"/>
              <a:ext cx="1281807" cy="310896"/>
            </a:xfrm>
            <a:prstGeom prst="roundRect">
              <a:avLst>
                <a:gd name="adj" fmla="val 101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Commander</a:t>
              </a:r>
            </a:p>
          </p:txBody>
        </p:sp>
        <p:cxnSp>
          <p:nvCxnSpPr>
            <p:cNvPr id="213" name="Elbow Connector 212">
              <a:extLst>
                <a:ext uri="{FF2B5EF4-FFF2-40B4-BE49-F238E27FC236}">
                  <a16:creationId xmlns:a16="http://schemas.microsoft.com/office/drawing/2014/main" id="{F512B531-4F8F-B61A-2DE0-E0DE33E63A89}"/>
                </a:ext>
              </a:extLst>
            </p:cNvPr>
            <p:cNvCxnSpPr>
              <a:cxnSpLocks/>
              <a:stCxn id="212" idx="3"/>
              <a:endCxn id="203" idx="1"/>
            </p:cNvCxnSpPr>
            <p:nvPr/>
          </p:nvCxnSpPr>
          <p:spPr>
            <a:xfrm flipV="1">
              <a:off x="4618967" y="4017488"/>
              <a:ext cx="926426" cy="198307"/>
            </a:xfrm>
            <a:prstGeom prst="bentConnector3">
              <a:avLst>
                <a:gd name="adj1" fmla="val 74959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1379B51E-A6C7-EE48-C40A-04E2BA08F6CD}"/>
                </a:ext>
              </a:extLst>
            </p:cNvPr>
            <p:cNvSpPr txBox="1"/>
            <p:nvPr/>
          </p:nvSpPr>
          <p:spPr>
            <a:xfrm>
              <a:off x="4549371" y="3865005"/>
              <a:ext cx="811761" cy="39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control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command</a:t>
              </a:r>
            </a:p>
          </p:txBody>
        </p:sp>
        <p:cxnSp>
          <p:nvCxnSpPr>
            <p:cNvPr id="215" name="Elbow Connector 214">
              <a:extLst>
                <a:ext uri="{FF2B5EF4-FFF2-40B4-BE49-F238E27FC236}">
                  <a16:creationId xmlns:a16="http://schemas.microsoft.com/office/drawing/2014/main" id="{EDEEAA44-308D-8A27-F31F-57F584CE220C}"/>
                </a:ext>
              </a:extLst>
            </p:cNvPr>
            <p:cNvCxnSpPr>
              <a:cxnSpLocks/>
              <a:endCxn id="191" idx="3"/>
            </p:cNvCxnSpPr>
            <p:nvPr/>
          </p:nvCxnSpPr>
          <p:spPr>
            <a:xfrm rot="10800000" flipV="1">
              <a:off x="3053002" y="4175449"/>
              <a:ext cx="2487679" cy="422113"/>
            </a:xfrm>
            <a:prstGeom prst="bentConnector3">
              <a:avLst>
                <a:gd name="adj1" fmla="val 4471"/>
              </a:avLst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081E282B-EC8D-CC9B-7E00-24A95AE4EE73}"/>
                </a:ext>
              </a:extLst>
            </p:cNvPr>
            <p:cNvCxnSpPr>
              <a:cxnSpLocks/>
            </p:cNvCxnSpPr>
            <p:nvPr/>
          </p:nvCxnSpPr>
          <p:spPr>
            <a:xfrm>
              <a:off x="7337190" y="2491146"/>
              <a:ext cx="4062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D00DF1F-BD97-DC98-857F-C15412D06DAA}"/>
                </a:ext>
              </a:extLst>
            </p:cNvPr>
            <p:cNvSpPr txBox="1"/>
            <p:nvPr/>
          </p:nvSpPr>
          <p:spPr>
            <a:xfrm>
              <a:off x="7266661" y="2512462"/>
              <a:ext cx="772969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Data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Channels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0B355C6-A91E-E93B-5849-58CB7AF73B25}"/>
                </a:ext>
              </a:extLst>
            </p:cNvPr>
            <p:cNvSpPr txBox="1"/>
            <p:nvPr/>
          </p:nvSpPr>
          <p:spPr>
            <a:xfrm>
              <a:off x="7266661" y="3029967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GPIOs</a:t>
              </a:r>
              <a:endParaRPr lang="en-US" sz="105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5CF2D3E2-612D-F585-D5F3-5B572DDC8947}"/>
                </a:ext>
              </a:extLst>
            </p:cNvPr>
            <p:cNvCxnSpPr>
              <a:cxnSpLocks/>
            </p:cNvCxnSpPr>
            <p:nvPr/>
          </p:nvCxnSpPr>
          <p:spPr>
            <a:xfrm>
              <a:off x="7337190" y="3038064"/>
              <a:ext cx="40622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8D4CC676-9448-911B-A67E-5229C180856A}"/>
                </a:ext>
              </a:extLst>
            </p:cNvPr>
            <p:cNvSpPr/>
            <p:nvPr/>
          </p:nvSpPr>
          <p:spPr>
            <a:xfrm>
              <a:off x="7337190" y="4514824"/>
              <a:ext cx="434094" cy="246221"/>
            </a:xfrm>
            <a:prstGeom prst="roundRect">
              <a:avLst>
                <a:gd name="adj" fmla="val 101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3F99480-E627-E545-7943-214F3D1A0861}"/>
                </a:ext>
              </a:extLst>
            </p:cNvPr>
            <p:cNvSpPr txBox="1"/>
            <p:nvPr/>
          </p:nvSpPr>
          <p:spPr>
            <a:xfrm>
              <a:off x="7282210" y="4722568"/>
              <a:ext cx="5126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Tasks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8874F7B2-7789-71A8-C3C6-B9FE26ECF217}"/>
                </a:ext>
              </a:extLst>
            </p:cNvPr>
            <p:cNvSpPr/>
            <p:nvPr/>
          </p:nvSpPr>
          <p:spPr>
            <a:xfrm>
              <a:off x="7337190" y="5087636"/>
              <a:ext cx="434094" cy="246221"/>
            </a:xfrm>
            <a:prstGeom prst="roundRect">
              <a:avLst>
                <a:gd name="adj" fmla="val 10178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5EA8E5-37AD-650E-71E1-9FEDB26C7D68}"/>
                </a:ext>
              </a:extLst>
            </p:cNvPr>
            <p:cNvSpPr txBox="1"/>
            <p:nvPr/>
          </p:nvSpPr>
          <p:spPr>
            <a:xfrm>
              <a:off x="7266661" y="5294743"/>
              <a:ext cx="896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Peripherals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EDF1ED02-EFAD-3622-F3E5-A6C4CA83C99E}"/>
                </a:ext>
              </a:extLst>
            </p:cNvPr>
            <p:cNvSpPr/>
            <p:nvPr/>
          </p:nvSpPr>
          <p:spPr>
            <a:xfrm>
              <a:off x="7337190" y="6290385"/>
              <a:ext cx="434094" cy="246221"/>
            </a:xfrm>
            <a:prstGeom prst="roundRect">
              <a:avLst>
                <a:gd name="adj" fmla="val 10178"/>
              </a:avLst>
            </a:prstGeom>
            <a:solidFill>
              <a:srgbClr val="CE7C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A2173EDB-15B2-1FC9-EBA5-36CBF70DB7F2}"/>
                </a:ext>
              </a:extLst>
            </p:cNvPr>
            <p:cNvSpPr/>
            <p:nvPr/>
          </p:nvSpPr>
          <p:spPr>
            <a:xfrm>
              <a:off x="5567215" y="5603534"/>
              <a:ext cx="1545260" cy="1058404"/>
            </a:xfrm>
            <a:prstGeom prst="roundRect">
              <a:avLst>
                <a:gd name="adj" fmla="val 92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26" name="Rounded Rectangle 225">
              <a:extLst>
                <a:ext uri="{FF2B5EF4-FFF2-40B4-BE49-F238E27FC236}">
                  <a16:creationId xmlns:a16="http://schemas.microsoft.com/office/drawing/2014/main" id="{B7FF9F47-C601-331E-2DD1-590E2FA9D196}"/>
                </a:ext>
              </a:extLst>
            </p:cNvPr>
            <p:cNvSpPr/>
            <p:nvPr/>
          </p:nvSpPr>
          <p:spPr>
            <a:xfrm>
              <a:off x="3315152" y="5592516"/>
              <a:ext cx="1292171" cy="30777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DMA</a:t>
              </a:r>
            </a:p>
          </p:txBody>
        </p:sp>
        <p:sp>
          <p:nvSpPr>
            <p:cNvPr id="227" name="Rounded Rectangle 226">
              <a:extLst>
                <a:ext uri="{FF2B5EF4-FFF2-40B4-BE49-F238E27FC236}">
                  <a16:creationId xmlns:a16="http://schemas.microsoft.com/office/drawing/2014/main" id="{8613E5DC-864D-3622-16AB-4FD1296D02E5}"/>
                </a:ext>
              </a:extLst>
            </p:cNvPr>
            <p:cNvSpPr/>
            <p:nvPr/>
          </p:nvSpPr>
          <p:spPr>
            <a:xfrm>
              <a:off x="2022498" y="5592516"/>
              <a:ext cx="1026571" cy="307777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Sensor</a:t>
              </a:r>
            </a:p>
          </p:txBody>
        </p:sp>
        <p:sp>
          <p:nvSpPr>
            <p:cNvPr id="228" name="Rounded Rectangle 227">
              <a:extLst>
                <a:ext uri="{FF2B5EF4-FFF2-40B4-BE49-F238E27FC236}">
                  <a16:creationId xmlns:a16="http://schemas.microsoft.com/office/drawing/2014/main" id="{7A453FFD-C9C9-8FDF-AAA2-75CBF546F7E9}"/>
                </a:ext>
              </a:extLst>
            </p:cNvPr>
            <p:cNvSpPr/>
            <p:nvPr/>
          </p:nvSpPr>
          <p:spPr>
            <a:xfrm>
              <a:off x="3310727" y="6242802"/>
              <a:ext cx="1292171" cy="384048"/>
            </a:xfrm>
            <a:prstGeom prst="roundRect">
              <a:avLst/>
            </a:prstGeom>
            <a:solidFill>
              <a:srgbClr val="CE7C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DMA IRQ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Handler</a:t>
              </a:r>
            </a:p>
          </p:txBody>
        </p:sp>
        <p:sp>
          <p:nvSpPr>
            <p:cNvPr id="229" name="Rounded Rectangle 228">
              <a:extLst>
                <a:ext uri="{FF2B5EF4-FFF2-40B4-BE49-F238E27FC236}">
                  <a16:creationId xmlns:a16="http://schemas.microsoft.com/office/drawing/2014/main" id="{D7033EEB-08BD-AA20-AE9E-59CC990A50BB}"/>
                </a:ext>
              </a:extLst>
            </p:cNvPr>
            <p:cNvSpPr/>
            <p:nvPr/>
          </p:nvSpPr>
          <p:spPr>
            <a:xfrm>
              <a:off x="3194642" y="5386431"/>
              <a:ext cx="4023144" cy="1910739"/>
            </a:xfrm>
            <a:prstGeom prst="roundRect">
              <a:avLst>
                <a:gd name="adj" fmla="val 32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20FC90BF-206A-1050-1123-5EFB0401B1FF}"/>
                </a:ext>
              </a:extLst>
            </p:cNvPr>
            <p:cNvSpPr txBox="1"/>
            <p:nvPr/>
          </p:nvSpPr>
          <p:spPr>
            <a:xfrm>
              <a:off x="5703706" y="6640258"/>
              <a:ext cx="1418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STM32F405RG</a:t>
              </a:r>
            </a:p>
          </p:txBody>
        </p: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5C7375C4-A689-5C91-B103-D314C3E3CC3C}"/>
                </a:ext>
              </a:extLst>
            </p:cNvPr>
            <p:cNvCxnSpPr>
              <a:cxnSpLocks/>
              <a:stCxn id="227" idx="3"/>
              <a:endCxn id="226" idx="1"/>
            </p:cNvCxnSpPr>
            <p:nvPr/>
          </p:nvCxnSpPr>
          <p:spPr>
            <a:xfrm>
              <a:off x="3049069" y="5746405"/>
              <a:ext cx="266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51387D8-3FB4-93E8-B7AF-6A098F51CE17}"/>
                </a:ext>
              </a:extLst>
            </p:cNvPr>
            <p:cNvSpPr txBox="1"/>
            <p:nvPr/>
          </p:nvSpPr>
          <p:spPr>
            <a:xfrm>
              <a:off x="5795992" y="5595810"/>
              <a:ext cx="1031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ea typeface="Linux Libertine O" panose="02000503000000000000" pitchFamily="2" charset="0"/>
                  <a:cs typeface="Linux Libertine O" panose="02000503000000000000" pitchFamily="2" charset="0"/>
                </a:rPr>
                <a:t>Sensor Task</a:t>
              </a:r>
            </a:p>
          </p:txBody>
        </p:sp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BF739377-21FD-3D9E-DEDF-927862E81FE8}"/>
                </a:ext>
              </a:extLst>
            </p:cNvPr>
            <p:cNvSpPr/>
            <p:nvPr/>
          </p:nvSpPr>
          <p:spPr>
            <a:xfrm>
              <a:off x="5650419" y="5915011"/>
              <a:ext cx="1386001" cy="2827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Data Buffer</a:t>
              </a:r>
            </a:p>
          </p:txBody>
        </p:sp>
        <p:cxnSp>
          <p:nvCxnSpPr>
            <p:cNvPr id="234" name="Elbow Connector 233">
              <a:extLst>
                <a:ext uri="{FF2B5EF4-FFF2-40B4-BE49-F238E27FC236}">
                  <a16:creationId xmlns:a16="http://schemas.microsoft.com/office/drawing/2014/main" id="{3DDDFDA3-FC8F-C6D8-893F-6DC57EB28CD2}"/>
                </a:ext>
              </a:extLst>
            </p:cNvPr>
            <p:cNvCxnSpPr>
              <a:cxnSpLocks/>
              <a:endCxn id="233" idx="1"/>
            </p:cNvCxnSpPr>
            <p:nvPr/>
          </p:nvCxnSpPr>
          <p:spPr>
            <a:xfrm>
              <a:off x="4598401" y="5817639"/>
              <a:ext cx="1052018" cy="238769"/>
            </a:xfrm>
            <a:prstGeom prst="bentConnector3">
              <a:avLst>
                <a:gd name="adj1" fmla="val 81387"/>
              </a:avLst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D724F8DE-7332-0C47-E8F6-F25E787D7731}"/>
                </a:ext>
              </a:extLst>
            </p:cNvPr>
            <p:cNvSpPr/>
            <p:nvPr/>
          </p:nvSpPr>
          <p:spPr>
            <a:xfrm>
              <a:off x="5660051" y="6293953"/>
              <a:ext cx="1376369" cy="2827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Semaphore</a:t>
              </a:r>
            </a:p>
          </p:txBody>
        </p: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3D06CF90-4F20-9180-FFD5-5A148A816B27}"/>
                </a:ext>
              </a:extLst>
            </p:cNvPr>
            <p:cNvCxnSpPr>
              <a:cxnSpLocks/>
            </p:cNvCxnSpPr>
            <p:nvPr/>
          </p:nvCxnSpPr>
          <p:spPr>
            <a:xfrm>
              <a:off x="3444190" y="5900293"/>
              <a:ext cx="0" cy="3425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469CD2A9-5DF9-1A3A-18C6-0E971B9BA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6812" y="5676241"/>
              <a:ext cx="9861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CE417C5-9ECD-FECA-A3A0-0D4EB0464B5C}"/>
                </a:ext>
              </a:extLst>
            </p:cNvPr>
            <p:cNvSpPr txBox="1"/>
            <p:nvPr/>
          </p:nvSpPr>
          <p:spPr>
            <a:xfrm>
              <a:off x="4548505" y="6200245"/>
              <a:ext cx="667170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5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signal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C70F6A3-DDB0-AF9F-852F-021664F60458}"/>
                </a:ext>
              </a:extLst>
            </p:cNvPr>
            <p:cNvSpPr txBox="1"/>
            <p:nvPr/>
          </p:nvSpPr>
          <p:spPr>
            <a:xfrm>
              <a:off x="4548505" y="5828971"/>
              <a:ext cx="933269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3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data</a:t>
              </a:r>
              <a:r>
                <a:rPr lang="zh-CN" alt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write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B047D7BE-081B-2692-154F-8E9100377BE3}"/>
                </a:ext>
              </a:extLst>
            </p:cNvPr>
            <p:cNvSpPr txBox="1"/>
            <p:nvPr/>
          </p:nvSpPr>
          <p:spPr>
            <a:xfrm>
              <a:off x="2704278" y="5402621"/>
              <a:ext cx="891078" cy="243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i="0">
                  <a:effectLst/>
                  <a:ea typeface="Linux Libertine O" panose="02000503000000000000" pitchFamily="2" charset="0"/>
                  <a:cs typeface="Linux Libertine O" panose="02000503000000000000" pitchFamily="2" charset="0"/>
                </a:rPr>
                <a:t>2</a:t>
              </a:r>
              <a:r>
                <a:rPr lang="en-US" sz="1200" b="0" i="0">
                  <a:effectLst/>
                  <a:ea typeface="Linux Libertine O" panose="02000503000000000000" pitchFamily="2" charset="0"/>
                  <a:cs typeface="Linux Libertine O" panose="02000503000000000000" pitchFamily="2" charset="0"/>
                </a:rPr>
                <a:t> data read</a:t>
              </a:r>
              <a:endParaRPr lang="en-US" sz="12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F36AB5B1-1EDA-D306-B90E-CDEB12BB6772}"/>
                </a:ext>
              </a:extLst>
            </p:cNvPr>
            <p:cNvCxnSpPr>
              <a:cxnSpLocks/>
              <a:stCxn id="228" idx="3"/>
              <a:endCxn id="235" idx="1"/>
            </p:cNvCxnSpPr>
            <p:nvPr/>
          </p:nvCxnSpPr>
          <p:spPr>
            <a:xfrm>
              <a:off x="4602898" y="6434826"/>
              <a:ext cx="1057153" cy="52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42383662-3819-290C-6DD5-94B8B0A5D92B}"/>
                </a:ext>
              </a:extLst>
            </p:cNvPr>
            <p:cNvCxnSpPr>
              <a:cxnSpLocks/>
            </p:cNvCxnSpPr>
            <p:nvPr/>
          </p:nvCxnSpPr>
          <p:spPr>
            <a:xfrm>
              <a:off x="7335893" y="3523212"/>
              <a:ext cx="4023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534CCD3B-E68C-A351-A509-6A76F18D5392}"/>
                </a:ext>
              </a:extLst>
            </p:cNvPr>
            <p:cNvCxnSpPr>
              <a:cxnSpLocks/>
            </p:cNvCxnSpPr>
            <p:nvPr/>
          </p:nvCxnSpPr>
          <p:spPr>
            <a:xfrm>
              <a:off x="7339813" y="3956911"/>
              <a:ext cx="402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A0C7A65F-93DD-01A0-D0AC-D28684987A90}"/>
                </a:ext>
              </a:extLst>
            </p:cNvPr>
            <p:cNvSpPr txBox="1"/>
            <p:nvPr/>
          </p:nvSpPr>
          <p:spPr>
            <a:xfrm>
              <a:off x="7266661" y="3985732"/>
              <a:ext cx="851515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DMA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Data write</a:t>
              </a:r>
            </a:p>
          </p:txBody>
        </p:sp>
        <p:sp>
          <p:nvSpPr>
            <p:cNvPr id="245" name="Rounded Rectangle 244">
              <a:extLst>
                <a:ext uri="{FF2B5EF4-FFF2-40B4-BE49-F238E27FC236}">
                  <a16:creationId xmlns:a16="http://schemas.microsoft.com/office/drawing/2014/main" id="{FB74B2D2-B66D-47F6-8720-13C9F564627C}"/>
                </a:ext>
              </a:extLst>
            </p:cNvPr>
            <p:cNvSpPr/>
            <p:nvPr/>
          </p:nvSpPr>
          <p:spPr>
            <a:xfrm>
              <a:off x="7333102" y="5662670"/>
              <a:ext cx="452423" cy="2827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BED5154C-DD5B-0E5C-1862-12ADA31CFD8D}"/>
                </a:ext>
              </a:extLst>
            </p:cNvPr>
            <p:cNvSpPr txBox="1"/>
            <p:nvPr/>
          </p:nvSpPr>
          <p:spPr>
            <a:xfrm>
              <a:off x="7266661" y="5924473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Objects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6E1C1062-4932-57FB-6FFD-C95FA0FD1EA0}"/>
                </a:ext>
              </a:extLst>
            </p:cNvPr>
            <p:cNvSpPr txBox="1"/>
            <p:nvPr/>
          </p:nvSpPr>
          <p:spPr>
            <a:xfrm>
              <a:off x="3464741" y="4754835"/>
              <a:ext cx="3473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ea typeface="Linux Libertine O" panose="02000503000000000000" pitchFamily="2" charset="0"/>
                  <a:cs typeface="Linux Libertine O" panose="02000503000000000000" pitchFamily="2" charset="0"/>
                </a:rPr>
                <a:t>Flight control application overview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8EF5D545-66AF-BF30-FC90-DE5682F89BB5}"/>
                </a:ext>
              </a:extLst>
            </p:cNvPr>
            <p:cNvSpPr txBox="1"/>
            <p:nvPr/>
          </p:nvSpPr>
          <p:spPr>
            <a:xfrm>
              <a:off x="4066204" y="7253377"/>
              <a:ext cx="211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ea typeface="Linux Libertine O" panose="02000503000000000000" pitchFamily="2" charset="0"/>
                  <a:cs typeface="Linux Libertine O" panose="02000503000000000000" pitchFamily="2" charset="0"/>
                </a:rPr>
                <a:t>Sensor task zoom in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5E1A479-D57D-1502-B752-FD08F0005D34}"/>
                </a:ext>
              </a:extLst>
            </p:cNvPr>
            <p:cNvSpPr txBox="1"/>
            <p:nvPr/>
          </p:nvSpPr>
          <p:spPr>
            <a:xfrm>
              <a:off x="7266661" y="6544598"/>
              <a:ext cx="756938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Interrupt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Handlers</a:t>
              </a:r>
            </a:p>
          </p:txBody>
        </p:sp>
      </p:grpSp>
      <p:sp>
        <p:nvSpPr>
          <p:cNvPr id="274" name="Rounded Rectangle 273">
            <a:extLst>
              <a:ext uri="{FF2B5EF4-FFF2-40B4-BE49-F238E27FC236}">
                <a16:creationId xmlns:a16="http://schemas.microsoft.com/office/drawing/2014/main" id="{7753BFE5-DDC9-C294-DE19-1F2A01739B00}"/>
              </a:ext>
            </a:extLst>
          </p:cNvPr>
          <p:cNvSpPr/>
          <p:nvPr/>
        </p:nvSpPr>
        <p:spPr>
          <a:xfrm>
            <a:off x="7244552" y="5921346"/>
            <a:ext cx="1292171" cy="384048"/>
          </a:xfrm>
          <a:prstGeom prst="roundRect">
            <a:avLst/>
          </a:prstGeom>
          <a:solidFill>
            <a:srgbClr val="CE7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300" err="1">
                <a:solidFill>
                  <a:schemeClr val="tx1"/>
                </a:solidFill>
                <a:latin typeface="Consolas" panose="020B0609020204030204" pitchFamily="49" charset="0"/>
                <a:ea typeface="Linux Libertine O" panose="02000503000000000000" pitchFamily="2" charset="0"/>
                <a:cs typeface="Consolas" panose="020B0609020204030204" pitchFamily="49" charset="0"/>
              </a:rPr>
              <a:t>PendSV</a:t>
            </a:r>
            <a:endParaRPr lang="en-US" sz="1300">
              <a:solidFill>
                <a:schemeClr val="tx1"/>
              </a:solidFill>
              <a:latin typeface="Consolas" panose="020B0609020204030204" pitchFamily="49" charset="0"/>
              <a:ea typeface="Linux Libertine O" panose="02000503000000000000" pitchFamily="2" charset="0"/>
              <a:cs typeface="Consolas" panose="020B0609020204030204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rPr>
              <a:t>Handler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273B9-1737-C68E-AA83-F572662F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D3284-3CC0-87CB-33BF-64456A578580}"/>
              </a:ext>
            </a:extLst>
          </p:cNvPr>
          <p:cNvSpPr/>
          <p:nvPr/>
        </p:nvSpPr>
        <p:spPr>
          <a:xfrm>
            <a:off x="5625548" y="4229448"/>
            <a:ext cx="5590487" cy="261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49E55-C034-FC2E-33D8-4E356FC415CE}"/>
              </a:ext>
            </a:extLst>
          </p:cNvPr>
          <p:cNvSpPr/>
          <p:nvPr/>
        </p:nvSpPr>
        <p:spPr>
          <a:xfrm>
            <a:off x="6617534" y="4738718"/>
            <a:ext cx="5229553" cy="1972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3C51-F83E-E80A-3A15-DEDA6B5F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Sustain Panics from Task &amp; IRQ Handler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0C3CBE-CE26-0E18-0098-B83E7C81A0F4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11745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ndara" panose="020E0502030303020204" pitchFamily="34" charset="0"/>
              </a:rPr>
              <a:t>Put </a:t>
            </a: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panic!()</a:t>
            </a:r>
            <a:r>
              <a:rPr lang="en-US"/>
              <a:t> </a:t>
            </a:r>
            <a:r>
              <a:rPr lang="en-US">
                <a:latin typeface="Candara" panose="020E0502030303020204" pitchFamily="34" charset="0"/>
              </a:rPr>
              <a:t>in task’s code</a:t>
            </a:r>
          </a:p>
          <a:p>
            <a:r>
              <a:rPr lang="en-US">
                <a:latin typeface="Candara" panose="020E0502030303020204" pitchFamily="34" charset="0"/>
              </a:rPr>
              <a:t>Put </a:t>
            </a: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panic!() </a:t>
            </a:r>
            <a:r>
              <a:rPr lang="en-US"/>
              <a:t>in </a:t>
            </a:r>
            <a:r>
              <a:rPr lang="en-US" sz="2400" err="1">
                <a:latin typeface="Consolas" panose="020B0609020204030204" pitchFamily="49" charset="0"/>
                <a:cs typeface="Consolas" panose="020B0609020204030204" pitchFamily="49" charset="0"/>
              </a:rPr>
              <a:t>PendSV</a:t>
            </a:r>
            <a:r>
              <a:rPr lang="en-US"/>
              <a:t> </a:t>
            </a:r>
            <a:r>
              <a:rPr lang="en-US">
                <a:latin typeface="Candara" panose="020E0502030303020204" pitchFamily="34" charset="0"/>
              </a:rPr>
              <a:t>handler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D6A939-EBAC-CDFA-AEDF-8A005D4DB8AC}"/>
              </a:ext>
            </a:extLst>
          </p:cNvPr>
          <p:cNvGrpSpPr/>
          <p:nvPr/>
        </p:nvGrpSpPr>
        <p:grpSpPr>
          <a:xfrm>
            <a:off x="5956323" y="1414463"/>
            <a:ext cx="6140562" cy="5313527"/>
            <a:chOff x="2022498" y="2309182"/>
            <a:chExt cx="6140562" cy="53135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F8C3A7-9B4D-02DE-435D-5CD3FB108485}"/>
                </a:ext>
              </a:extLst>
            </p:cNvPr>
            <p:cNvSpPr txBox="1"/>
            <p:nvPr/>
          </p:nvSpPr>
          <p:spPr>
            <a:xfrm>
              <a:off x="3432340" y="5947110"/>
              <a:ext cx="721672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4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invoke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892061-7FC3-3DE4-5B7B-E975C2FB29CA}"/>
                </a:ext>
              </a:extLst>
            </p:cNvPr>
            <p:cNvSpPr txBox="1"/>
            <p:nvPr/>
          </p:nvSpPr>
          <p:spPr>
            <a:xfrm>
              <a:off x="4541047" y="5424736"/>
              <a:ext cx="1111202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1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start transfer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B51E66-7283-0C89-B557-DEA702183E7C}"/>
                </a:ext>
              </a:extLst>
            </p:cNvPr>
            <p:cNvSpPr txBox="1"/>
            <p:nvPr/>
          </p:nvSpPr>
          <p:spPr>
            <a:xfrm>
              <a:off x="7266661" y="3512642"/>
              <a:ext cx="66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Control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ED72E4-1FB5-F559-727F-45B0A77BF5C5}"/>
                </a:ext>
              </a:extLst>
            </p:cNvPr>
            <p:cNvSpPr txBox="1"/>
            <p:nvPr/>
          </p:nvSpPr>
          <p:spPr>
            <a:xfrm>
              <a:off x="5748418" y="3255819"/>
              <a:ext cx="1295547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position, velocity,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attitude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2D62459-CBD3-82AD-9248-F5B5D70DDC2C}"/>
                </a:ext>
              </a:extLst>
            </p:cNvPr>
            <p:cNvSpPr/>
            <p:nvPr/>
          </p:nvSpPr>
          <p:spPr>
            <a:xfrm>
              <a:off x="3194641" y="2309182"/>
              <a:ext cx="4023144" cy="2441568"/>
            </a:xfrm>
            <a:prstGeom prst="roundRect">
              <a:avLst>
                <a:gd name="adj" fmla="val 32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44D321F-907B-FDD7-E30E-DAED540DBDD6}"/>
                </a:ext>
              </a:extLst>
            </p:cNvPr>
            <p:cNvSpPr/>
            <p:nvPr/>
          </p:nvSpPr>
          <p:spPr>
            <a:xfrm>
              <a:off x="2022498" y="4449313"/>
              <a:ext cx="1030503" cy="296500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Motors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4A0375-29C8-6B11-A855-A8BF4082B229}"/>
                </a:ext>
              </a:extLst>
            </p:cNvPr>
            <p:cNvSpPr txBox="1"/>
            <p:nvPr/>
          </p:nvSpPr>
          <p:spPr>
            <a:xfrm>
              <a:off x="5708123" y="4440225"/>
              <a:ext cx="1418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STM32F405RG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BB61358-9309-447A-A307-6FEB45A9BEA8}"/>
                </a:ext>
              </a:extLst>
            </p:cNvPr>
            <p:cNvSpPr/>
            <p:nvPr/>
          </p:nvSpPr>
          <p:spPr>
            <a:xfrm>
              <a:off x="3333276" y="2552195"/>
              <a:ext cx="1292171" cy="3077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Optical Flow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310AE56-3CA6-FA63-300F-9F265E21DEDA}"/>
                </a:ext>
              </a:extLst>
            </p:cNvPr>
            <p:cNvSpPr/>
            <p:nvPr/>
          </p:nvSpPr>
          <p:spPr>
            <a:xfrm>
              <a:off x="3333277" y="2967076"/>
              <a:ext cx="1288287" cy="3868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Laser Time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of Flight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AFC0A44-5F9D-AD91-83B2-9033055A904C}"/>
                </a:ext>
              </a:extLst>
            </p:cNvPr>
            <p:cNvSpPr/>
            <p:nvPr/>
          </p:nvSpPr>
          <p:spPr>
            <a:xfrm>
              <a:off x="3337160" y="3461068"/>
              <a:ext cx="1288287" cy="3868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Accelerometer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&amp; Gyroscope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DA9BF73-9F68-C954-9068-F4F92C69D540}"/>
                </a:ext>
              </a:extLst>
            </p:cNvPr>
            <p:cNvSpPr/>
            <p:nvPr/>
          </p:nvSpPr>
          <p:spPr>
            <a:xfrm>
              <a:off x="2022500" y="2549924"/>
              <a:ext cx="1030503" cy="307777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PMW3901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299F416-43E8-1091-A7C5-B66A54722E58}"/>
                </a:ext>
              </a:extLst>
            </p:cNvPr>
            <p:cNvSpPr/>
            <p:nvPr/>
          </p:nvSpPr>
          <p:spPr>
            <a:xfrm>
              <a:off x="2022499" y="3009320"/>
              <a:ext cx="1030503" cy="304468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VL53L1x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51B5D6D-ABD2-2B87-847C-F16ABBA6D7A9}"/>
                </a:ext>
              </a:extLst>
            </p:cNvPr>
            <p:cNvSpPr/>
            <p:nvPr/>
          </p:nvSpPr>
          <p:spPr>
            <a:xfrm>
              <a:off x="2022498" y="3498879"/>
              <a:ext cx="1030503" cy="301304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BMI088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E8ECA5E-3E52-C072-D88B-DBA56D5CF67C}"/>
                </a:ext>
              </a:extLst>
            </p:cNvPr>
            <p:cNvCxnSpPr>
              <a:cxnSpLocks/>
              <a:stCxn id="17" idx="3"/>
              <a:endCxn id="14" idx="1"/>
            </p:cNvCxnSpPr>
            <p:nvPr/>
          </p:nvCxnSpPr>
          <p:spPr>
            <a:xfrm>
              <a:off x="3053003" y="2703813"/>
              <a:ext cx="280273" cy="22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4A55F4-32E4-DD71-291A-0FCFD78DF53A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 flipV="1">
              <a:off x="3053002" y="3160520"/>
              <a:ext cx="280275" cy="1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7F3145D-50A1-9928-245A-7988C2809253}"/>
                </a:ext>
              </a:extLst>
            </p:cNvPr>
            <p:cNvCxnSpPr>
              <a:cxnSpLocks/>
              <a:stCxn id="19" idx="3"/>
              <a:endCxn id="16" idx="1"/>
            </p:cNvCxnSpPr>
            <p:nvPr/>
          </p:nvCxnSpPr>
          <p:spPr>
            <a:xfrm>
              <a:off x="3053001" y="3649531"/>
              <a:ext cx="284159" cy="4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A4D5872-EF21-C492-7D38-8AD1C6072A3A}"/>
                </a:ext>
              </a:extLst>
            </p:cNvPr>
            <p:cNvSpPr/>
            <p:nvPr/>
          </p:nvSpPr>
          <p:spPr>
            <a:xfrm>
              <a:off x="5540680" y="2549923"/>
              <a:ext cx="1561284" cy="675069"/>
            </a:xfrm>
            <a:prstGeom prst="roundRect">
              <a:avLst>
                <a:gd name="adj" fmla="val 101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State Estimator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A5EA5A0-25A2-5865-2999-C9F1CA941FB9}"/>
                </a:ext>
              </a:extLst>
            </p:cNvPr>
            <p:cNvSpPr/>
            <p:nvPr/>
          </p:nvSpPr>
          <p:spPr>
            <a:xfrm>
              <a:off x="5545393" y="3663733"/>
              <a:ext cx="1561284" cy="707509"/>
            </a:xfrm>
            <a:prstGeom prst="roundRect">
              <a:avLst>
                <a:gd name="adj" fmla="val 1120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Stabilizer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47F3170A-D7A7-9D9F-17A1-7B32D3CA9BE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4625447" y="3654512"/>
              <a:ext cx="915233" cy="201515"/>
            </a:xfrm>
            <a:prstGeom prst="bentConnector3">
              <a:avLst>
                <a:gd name="adj1" fmla="val 75264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E55104-EB60-243E-71BD-82F5EAF4D0D3}"/>
                </a:ext>
              </a:extLst>
            </p:cNvPr>
            <p:cNvCxnSpPr>
              <a:cxnSpLocks/>
            </p:cNvCxnSpPr>
            <p:nvPr/>
          </p:nvCxnSpPr>
          <p:spPr>
            <a:xfrm>
              <a:off x="5736727" y="3224992"/>
              <a:ext cx="0" cy="45795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81029E1-6738-4430-52AF-8B52743D4473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4625447" y="2706084"/>
              <a:ext cx="9231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76736DA6-4997-01BE-A775-95965324B4A6}"/>
                </a:ext>
              </a:extLst>
            </p:cNvPr>
            <p:cNvCxnSpPr>
              <a:cxnSpLocks/>
              <a:stCxn id="15" idx="3"/>
              <a:endCxn id="23" idx="1"/>
            </p:cNvCxnSpPr>
            <p:nvPr/>
          </p:nvCxnSpPr>
          <p:spPr>
            <a:xfrm flipV="1">
              <a:off x="4621564" y="2887458"/>
              <a:ext cx="919116" cy="273062"/>
            </a:xfrm>
            <a:prstGeom prst="bentConnector3">
              <a:avLst>
                <a:gd name="adj1" fmla="val 59672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C9432708-1DF3-801C-28A6-E6569EBEBA91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4625447" y="3078514"/>
              <a:ext cx="917830" cy="575998"/>
            </a:xfrm>
            <a:prstGeom prst="bentConnector3">
              <a:avLst>
                <a:gd name="adj1" fmla="val 75163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E9188D-C5CE-EEDB-4A90-AFB5BB06FF8D}"/>
                </a:ext>
              </a:extLst>
            </p:cNvPr>
            <p:cNvSpPr txBox="1"/>
            <p:nvPr/>
          </p:nvSpPr>
          <p:spPr>
            <a:xfrm>
              <a:off x="4574698" y="2948773"/>
              <a:ext cx="587020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height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A60755-888C-10B1-273F-CCFA5D20E8A2}"/>
                </a:ext>
              </a:extLst>
            </p:cNvPr>
            <p:cNvSpPr txBox="1"/>
            <p:nvPr/>
          </p:nvSpPr>
          <p:spPr>
            <a:xfrm>
              <a:off x="4571130" y="2337740"/>
              <a:ext cx="1023229" cy="39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horizonal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displacement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A6A706-E4FC-45AC-5DE1-211A661D5020}"/>
                </a:ext>
              </a:extLst>
            </p:cNvPr>
            <p:cNvSpPr txBox="1"/>
            <p:nvPr/>
          </p:nvSpPr>
          <p:spPr>
            <a:xfrm>
              <a:off x="4571130" y="3292267"/>
              <a:ext cx="636713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6-axis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inertial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CE9B294-BC9B-AA65-CB4F-BF0298F4F9F0}"/>
                </a:ext>
              </a:extLst>
            </p:cNvPr>
            <p:cNvSpPr/>
            <p:nvPr/>
          </p:nvSpPr>
          <p:spPr>
            <a:xfrm>
              <a:off x="3337160" y="4060347"/>
              <a:ext cx="1281807" cy="310896"/>
            </a:xfrm>
            <a:prstGeom prst="roundRect">
              <a:avLst>
                <a:gd name="adj" fmla="val 101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Commander</a:t>
              </a: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60C21012-0C1C-FE3F-C6A1-91F4E240B334}"/>
                </a:ext>
              </a:extLst>
            </p:cNvPr>
            <p:cNvCxnSpPr>
              <a:cxnSpLocks/>
              <a:stCxn id="33" idx="3"/>
              <a:endCxn id="24" idx="1"/>
            </p:cNvCxnSpPr>
            <p:nvPr/>
          </p:nvCxnSpPr>
          <p:spPr>
            <a:xfrm flipV="1">
              <a:off x="4618967" y="4017488"/>
              <a:ext cx="926426" cy="198307"/>
            </a:xfrm>
            <a:prstGeom prst="bentConnector3">
              <a:avLst>
                <a:gd name="adj1" fmla="val 74959"/>
              </a:avLst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EE5295-6245-7222-B536-FEF71DC9C8EC}"/>
                </a:ext>
              </a:extLst>
            </p:cNvPr>
            <p:cNvSpPr txBox="1"/>
            <p:nvPr/>
          </p:nvSpPr>
          <p:spPr>
            <a:xfrm>
              <a:off x="4549371" y="3865005"/>
              <a:ext cx="811761" cy="39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control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command</a:t>
              </a: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5F3D2511-4B34-0D44-2BC2-F5169493E134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rot="10800000" flipV="1">
              <a:off x="3053002" y="4175449"/>
              <a:ext cx="2487679" cy="422113"/>
            </a:xfrm>
            <a:prstGeom prst="bentConnector3">
              <a:avLst>
                <a:gd name="adj1" fmla="val 4471"/>
              </a:avLst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9689F80-A6FC-180C-C55C-9A198042ED66}"/>
                </a:ext>
              </a:extLst>
            </p:cNvPr>
            <p:cNvCxnSpPr>
              <a:cxnSpLocks/>
            </p:cNvCxnSpPr>
            <p:nvPr/>
          </p:nvCxnSpPr>
          <p:spPr>
            <a:xfrm>
              <a:off x="7337190" y="2491146"/>
              <a:ext cx="4062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53D62E-1668-4C5F-6D8C-3F67DD13DC41}"/>
                </a:ext>
              </a:extLst>
            </p:cNvPr>
            <p:cNvSpPr txBox="1"/>
            <p:nvPr/>
          </p:nvSpPr>
          <p:spPr>
            <a:xfrm>
              <a:off x="7266661" y="2512462"/>
              <a:ext cx="772969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Data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Channels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5F7F2B-6D53-B030-DF3E-9595261AC479}"/>
                </a:ext>
              </a:extLst>
            </p:cNvPr>
            <p:cNvSpPr txBox="1"/>
            <p:nvPr/>
          </p:nvSpPr>
          <p:spPr>
            <a:xfrm>
              <a:off x="7266661" y="3029967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GPIOs</a:t>
              </a:r>
              <a:endParaRPr lang="en-US" sz="105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19D2398-E329-4C91-021F-FAFA301EDBAD}"/>
                </a:ext>
              </a:extLst>
            </p:cNvPr>
            <p:cNvCxnSpPr>
              <a:cxnSpLocks/>
            </p:cNvCxnSpPr>
            <p:nvPr/>
          </p:nvCxnSpPr>
          <p:spPr>
            <a:xfrm>
              <a:off x="7337190" y="3038064"/>
              <a:ext cx="40622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6585990-A76C-03CD-2280-2D9F974FDEA1}"/>
                </a:ext>
              </a:extLst>
            </p:cNvPr>
            <p:cNvSpPr/>
            <p:nvPr/>
          </p:nvSpPr>
          <p:spPr>
            <a:xfrm>
              <a:off x="7337190" y="4514824"/>
              <a:ext cx="434094" cy="246221"/>
            </a:xfrm>
            <a:prstGeom prst="roundRect">
              <a:avLst>
                <a:gd name="adj" fmla="val 101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35C41C-8B30-DB2F-0924-DD473828682F}"/>
                </a:ext>
              </a:extLst>
            </p:cNvPr>
            <p:cNvSpPr txBox="1"/>
            <p:nvPr/>
          </p:nvSpPr>
          <p:spPr>
            <a:xfrm>
              <a:off x="7282210" y="4722568"/>
              <a:ext cx="5126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Tasks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F9B84F1-A4A6-6901-A77C-1E956EB273ED}"/>
                </a:ext>
              </a:extLst>
            </p:cNvPr>
            <p:cNvSpPr/>
            <p:nvPr/>
          </p:nvSpPr>
          <p:spPr>
            <a:xfrm>
              <a:off x="7337190" y="5087636"/>
              <a:ext cx="434094" cy="246221"/>
            </a:xfrm>
            <a:prstGeom prst="roundRect">
              <a:avLst>
                <a:gd name="adj" fmla="val 10178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25F7EA-4C84-D2DC-2900-442DB33125F7}"/>
                </a:ext>
              </a:extLst>
            </p:cNvPr>
            <p:cNvSpPr txBox="1"/>
            <p:nvPr/>
          </p:nvSpPr>
          <p:spPr>
            <a:xfrm>
              <a:off x="7266661" y="5294743"/>
              <a:ext cx="896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Peripherals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7ED37DA-A55E-C8DB-4860-604DCD14D1D2}"/>
                </a:ext>
              </a:extLst>
            </p:cNvPr>
            <p:cNvSpPr/>
            <p:nvPr/>
          </p:nvSpPr>
          <p:spPr>
            <a:xfrm>
              <a:off x="7337190" y="6290385"/>
              <a:ext cx="434094" cy="246221"/>
            </a:xfrm>
            <a:prstGeom prst="roundRect">
              <a:avLst>
                <a:gd name="adj" fmla="val 10178"/>
              </a:avLst>
            </a:prstGeom>
            <a:solidFill>
              <a:srgbClr val="CE7C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CB46A73-B97D-70B4-AD51-F3DB6149F672}"/>
                </a:ext>
              </a:extLst>
            </p:cNvPr>
            <p:cNvSpPr/>
            <p:nvPr/>
          </p:nvSpPr>
          <p:spPr>
            <a:xfrm>
              <a:off x="5567215" y="5603534"/>
              <a:ext cx="1545260" cy="1058404"/>
            </a:xfrm>
            <a:prstGeom prst="roundRect">
              <a:avLst>
                <a:gd name="adj" fmla="val 92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801E6C91-603A-A909-CCB5-DE4E15AD0E5A}"/>
                </a:ext>
              </a:extLst>
            </p:cNvPr>
            <p:cNvSpPr/>
            <p:nvPr/>
          </p:nvSpPr>
          <p:spPr>
            <a:xfrm>
              <a:off x="3315152" y="5592516"/>
              <a:ext cx="1292171" cy="30777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DMA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3303FE5-C886-4838-7398-8EA802F1E007}"/>
                </a:ext>
              </a:extLst>
            </p:cNvPr>
            <p:cNvSpPr/>
            <p:nvPr/>
          </p:nvSpPr>
          <p:spPr>
            <a:xfrm>
              <a:off x="2022498" y="5592516"/>
              <a:ext cx="1026571" cy="307777"/>
            </a:xfrm>
            <a:prstGeom prst="round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Sensor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0BAB094D-7771-5A9D-65AC-ABAEE95CBFF5}"/>
                </a:ext>
              </a:extLst>
            </p:cNvPr>
            <p:cNvSpPr/>
            <p:nvPr/>
          </p:nvSpPr>
          <p:spPr>
            <a:xfrm>
              <a:off x="3310727" y="6242802"/>
              <a:ext cx="1292171" cy="384048"/>
            </a:xfrm>
            <a:prstGeom prst="roundRect">
              <a:avLst/>
            </a:prstGeom>
            <a:solidFill>
              <a:srgbClr val="CE7C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DMA IRQ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Handler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D620817A-E878-1FC1-671F-99225067340A}"/>
                </a:ext>
              </a:extLst>
            </p:cNvPr>
            <p:cNvSpPr/>
            <p:nvPr/>
          </p:nvSpPr>
          <p:spPr>
            <a:xfrm>
              <a:off x="3194642" y="5386431"/>
              <a:ext cx="4023144" cy="1910739"/>
            </a:xfrm>
            <a:prstGeom prst="roundRect">
              <a:avLst>
                <a:gd name="adj" fmla="val 32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E08B9A-195B-7DF3-8A6B-A275E1FC9CA1}"/>
                </a:ext>
              </a:extLst>
            </p:cNvPr>
            <p:cNvSpPr txBox="1"/>
            <p:nvPr/>
          </p:nvSpPr>
          <p:spPr>
            <a:xfrm>
              <a:off x="5703706" y="6640258"/>
              <a:ext cx="1418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STM32F405RG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45F81E5-2059-76E7-E61E-BC80FB43343D}"/>
                </a:ext>
              </a:extLst>
            </p:cNvPr>
            <p:cNvCxnSpPr>
              <a:cxnSpLocks/>
              <a:stCxn id="48" idx="3"/>
              <a:endCxn id="47" idx="1"/>
            </p:cNvCxnSpPr>
            <p:nvPr/>
          </p:nvCxnSpPr>
          <p:spPr>
            <a:xfrm>
              <a:off x="3049069" y="5746405"/>
              <a:ext cx="266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E2233B-7C3F-8E8E-6803-DF1262A51BE5}"/>
                </a:ext>
              </a:extLst>
            </p:cNvPr>
            <p:cNvSpPr txBox="1"/>
            <p:nvPr/>
          </p:nvSpPr>
          <p:spPr>
            <a:xfrm>
              <a:off x="5795992" y="5595810"/>
              <a:ext cx="1031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ea typeface="Linux Libertine O" panose="02000503000000000000" pitchFamily="2" charset="0"/>
                  <a:cs typeface="Linux Libertine O" panose="02000503000000000000" pitchFamily="2" charset="0"/>
                </a:rPr>
                <a:t>Sensor Task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7179693-85C6-4079-5A3B-758D2FA42A89}"/>
                </a:ext>
              </a:extLst>
            </p:cNvPr>
            <p:cNvSpPr/>
            <p:nvPr/>
          </p:nvSpPr>
          <p:spPr>
            <a:xfrm>
              <a:off x="5650419" y="5915011"/>
              <a:ext cx="1386001" cy="2827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Data Buffer</a:t>
              </a:r>
            </a:p>
          </p:txBody>
        </p: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721C5076-22EC-62D3-F42C-0E30CB6A20EA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4598401" y="5817639"/>
              <a:ext cx="1052018" cy="238769"/>
            </a:xfrm>
            <a:prstGeom prst="bentConnector3">
              <a:avLst>
                <a:gd name="adj1" fmla="val 81387"/>
              </a:avLst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E0CD8482-FFA1-D75B-F0AE-2098611E50A5}"/>
                </a:ext>
              </a:extLst>
            </p:cNvPr>
            <p:cNvSpPr/>
            <p:nvPr/>
          </p:nvSpPr>
          <p:spPr>
            <a:xfrm>
              <a:off x="5660051" y="6293953"/>
              <a:ext cx="1376369" cy="2827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ea typeface="Linux Libertine O" panose="02000503000000000000" pitchFamily="2" charset="0"/>
                  <a:cs typeface="Linux Libertine O" panose="02000503000000000000" pitchFamily="2" charset="0"/>
                </a:rPr>
                <a:t>Semaphore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0A219F4-9AEB-81F2-A8CC-CDF917E7EBAD}"/>
                </a:ext>
              </a:extLst>
            </p:cNvPr>
            <p:cNvCxnSpPr>
              <a:cxnSpLocks/>
            </p:cNvCxnSpPr>
            <p:nvPr/>
          </p:nvCxnSpPr>
          <p:spPr>
            <a:xfrm>
              <a:off x="3444190" y="5900293"/>
              <a:ext cx="0" cy="3425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EE5E26-3079-5090-EFD4-0B7B6C0E7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6812" y="5676241"/>
              <a:ext cx="9861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001E8D-2E68-B055-267D-0B61F45F2DFE}"/>
                </a:ext>
              </a:extLst>
            </p:cNvPr>
            <p:cNvSpPr txBox="1"/>
            <p:nvPr/>
          </p:nvSpPr>
          <p:spPr>
            <a:xfrm>
              <a:off x="4548505" y="6200245"/>
              <a:ext cx="667170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5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signal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D6D328-A3EB-A986-9DF9-491129346C68}"/>
                </a:ext>
              </a:extLst>
            </p:cNvPr>
            <p:cNvSpPr txBox="1"/>
            <p:nvPr/>
          </p:nvSpPr>
          <p:spPr>
            <a:xfrm>
              <a:off x="4548505" y="5828971"/>
              <a:ext cx="933269" cy="242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ea typeface="Linux Libertine O" panose="02000503000000000000" pitchFamily="2" charset="0"/>
                  <a:cs typeface="Linux Libertine O" panose="02000503000000000000" pitchFamily="2" charset="0"/>
                </a:rPr>
                <a:t>3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data</a:t>
              </a:r>
              <a:r>
                <a:rPr lang="zh-CN" alt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 </a:t>
              </a: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write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D3FBBC-2D9B-EC29-521D-0FA64E266C76}"/>
                </a:ext>
              </a:extLst>
            </p:cNvPr>
            <p:cNvSpPr txBox="1"/>
            <p:nvPr/>
          </p:nvSpPr>
          <p:spPr>
            <a:xfrm>
              <a:off x="2704278" y="5402621"/>
              <a:ext cx="891078" cy="243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i="0">
                  <a:effectLst/>
                  <a:ea typeface="Linux Libertine O" panose="02000503000000000000" pitchFamily="2" charset="0"/>
                  <a:cs typeface="Linux Libertine O" panose="02000503000000000000" pitchFamily="2" charset="0"/>
                </a:rPr>
                <a:t>2</a:t>
              </a:r>
              <a:r>
                <a:rPr lang="en-US" sz="1200" b="0" i="0">
                  <a:effectLst/>
                  <a:ea typeface="Linux Libertine O" panose="02000503000000000000" pitchFamily="2" charset="0"/>
                  <a:cs typeface="Linux Libertine O" panose="02000503000000000000" pitchFamily="2" charset="0"/>
                </a:rPr>
                <a:t> data read</a:t>
              </a:r>
              <a:endParaRPr lang="en-US" sz="12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C1EF9CB-A893-CFC4-4C5F-6DCC3A9B1379}"/>
                </a:ext>
              </a:extLst>
            </p:cNvPr>
            <p:cNvCxnSpPr>
              <a:cxnSpLocks/>
              <a:stCxn id="49" idx="3"/>
              <a:endCxn id="56" idx="1"/>
            </p:cNvCxnSpPr>
            <p:nvPr/>
          </p:nvCxnSpPr>
          <p:spPr>
            <a:xfrm>
              <a:off x="4602898" y="6434826"/>
              <a:ext cx="1057153" cy="52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A520822-1A0D-5F9D-DF19-5BBDDEA965F6}"/>
                </a:ext>
              </a:extLst>
            </p:cNvPr>
            <p:cNvCxnSpPr>
              <a:cxnSpLocks/>
            </p:cNvCxnSpPr>
            <p:nvPr/>
          </p:nvCxnSpPr>
          <p:spPr>
            <a:xfrm>
              <a:off x="7335893" y="3523212"/>
              <a:ext cx="4023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380ADCD-7DE9-0E4D-3ACB-F82DD408C256}"/>
                </a:ext>
              </a:extLst>
            </p:cNvPr>
            <p:cNvCxnSpPr>
              <a:cxnSpLocks/>
            </p:cNvCxnSpPr>
            <p:nvPr/>
          </p:nvCxnSpPr>
          <p:spPr>
            <a:xfrm>
              <a:off x="7339813" y="3956911"/>
              <a:ext cx="402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C87A54-EAC5-D4E7-D4B0-0F1ACA196EE5}"/>
                </a:ext>
              </a:extLst>
            </p:cNvPr>
            <p:cNvSpPr txBox="1"/>
            <p:nvPr/>
          </p:nvSpPr>
          <p:spPr>
            <a:xfrm>
              <a:off x="7266661" y="3985732"/>
              <a:ext cx="851515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DMA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Data write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4DE57D2E-B7D1-891B-55BD-FA0634A96911}"/>
                </a:ext>
              </a:extLst>
            </p:cNvPr>
            <p:cNvSpPr/>
            <p:nvPr/>
          </p:nvSpPr>
          <p:spPr>
            <a:xfrm>
              <a:off x="7333102" y="5662670"/>
              <a:ext cx="452423" cy="2827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2CCB7F-1F9C-9A1F-6A56-E38E98B61F61}"/>
                </a:ext>
              </a:extLst>
            </p:cNvPr>
            <p:cNvSpPr txBox="1"/>
            <p:nvPr/>
          </p:nvSpPr>
          <p:spPr>
            <a:xfrm>
              <a:off x="7266661" y="5924473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Objects</a:t>
              </a:r>
              <a:endParaRPr lang="en-US" sz="900">
                <a:ea typeface="Linux Libertine O" panose="02000503000000000000" pitchFamily="2" charset="0"/>
                <a:cs typeface="Linux Libertine O" panose="020005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AAF24A1-0119-F4FB-F47F-163EAA0C8CD6}"/>
                </a:ext>
              </a:extLst>
            </p:cNvPr>
            <p:cNvSpPr txBox="1"/>
            <p:nvPr/>
          </p:nvSpPr>
          <p:spPr>
            <a:xfrm>
              <a:off x="3464741" y="4754835"/>
              <a:ext cx="3473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ea typeface="Linux Libertine O" panose="02000503000000000000" pitchFamily="2" charset="0"/>
                  <a:cs typeface="Linux Libertine O" panose="02000503000000000000" pitchFamily="2" charset="0"/>
                </a:rPr>
                <a:t>Flight control application overview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992158-6928-79EF-350C-1FDC352B0894}"/>
                </a:ext>
              </a:extLst>
            </p:cNvPr>
            <p:cNvSpPr txBox="1"/>
            <p:nvPr/>
          </p:nvSpPr>
          <p:spPr>
            <a:xfrm>
              <a:off x="4066204" y="7253377"/>
              <a:ext cx="211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ea typeface="Linux Libertine O" panose="02000503000000000000" pitchFamily="2" charset="0"/>
                  <a:cs typeface="Linux Libertine O" panose="02000503000000000000" pitchFamily="2" charset="0"/>
                </a:rPr>
                <a:t>Sensor task zoom in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4E9928-12C3-2FDA-F5FA-8637507B2213}"/>
                </a:ext>
              </a:extLst>
            </p:cNvPr>
            <p:cNvSpPr txBox="1"/>
            <p:nvPr/>
          </p:nvSpPr>
          <p:spPr>
            <a:xfrm>
              <a:off x="7266661" y="6544598"/>
              <a:ext cx="756938" cy="390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Interrupt</a:t>
              </a:r>
            </a:p>
            <a:p>
              <a:pPr>
                <a:lnSpc>
                  <a:spcPct val="80000"/>
                </a:lnSpc>
              </a:pPr>
              <a:r>
                <a:rPr lang="en-US" sz="1200">
                  <a:ea typeface="Linux Libertine O" panose="02000503000000000000" pitchFamily="2" charset="0"/>
                  <a:cs typeface="Linux Libertine O" panose="02000503000000000000" pitchFamily="2" charset="0"/>
                </a:rPr>
                <a:t>Handlers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16697D-8837-DF99-32C7-8A4BB7DC8525}"/>
              </a:ext>
            </a:extLst>
          </p:cNvPr>
          <p:cNvGrpSpPr/>
          <p:nvPr/>
        </p:nvGrpSpPr>
        <p:grpSpPr>
          <a:xfrm>
            <a:off x="8130318" y="1509225"/>
            <a:ext cx="441019" cy="263396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73" name="Graphic 72" descr="Exclamation mark with solid fill">
              <a:extLst>
                <a:ext uri="{FF2B5EF4-FFF2-40B4-BE49-F238E27FC236}">
                  <a16:creationId xmlns:a16="http://schemas.microsoft.com/office/drawing/2014/main" id="{C9E93EB7-D18C-00BF-D85E-3B7266B3E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74" name="Graphic 73" descr="Exclamation mark with solid fill">
              <a:extLst>
                <a:ext uri="{FF2B5EF4-FFF2-40B4-BE49-F238E27FC236}">
                  <a16:creationId xmlns:a16="http://schemas.microsoft.com/office/drawing/2014/main" id="{A03377F2-8A6D-2183-B6FC-32C1EB2F6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75" name="Graphic 74" descr="Exclamation mark with solid fill">
              <a:extLst>
                <a:ext uri="{FF2B5EF4-FFF2-40B4-BE49-F238E27FC236}">
                  <a16:creationId xmlns:a16="http://schemas.microsoft.com/office/drawing/2014/main" id="{FCBF31B9-4E1A-6C05-9280-65F70C308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3D1A0EF-0B2C-A19D-A780-3C1B264520E8}"/>
              </a:ext>
            </a:extLst>
          </p:cNvPr>
          <p:cNvGrpSpPr/>
          <p:nvPr/>
        </p:nvGrpSpPr>
        <p:grpSpPr>
          <a:xfrm>
            <a:off x="8119551" y="1957217"/>
            <a:ext cx="441019" cy="263396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77" name="Graphic 76" descr="Exclamation mark with solid fill">
              <a:extLst>
                <a:ext uri="{FF2B5EF4-FFF2-40B4-BE49-F238E27FC236}">
                  <a16:creationId xmlns:a16="http://schemas.microsoft.com/office/drawing/2014/main" id="{23F742AD-A3D0-8A86-4162-9AF450875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78" name="Graphic 77" descr="Exclamation mark with solid fill">
              <a:extLst>
                <a:ext uri="{FF2B5EF4-FFF2-40B4-BE49-F238E27FC236}">
                  <a16:creationId xmlns:a16="http://schemas.microsoft.com/office/drawing/2014/main" id="{63764603-3D82-2D63-66A1-AA2570C36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79" name="Graphic 78" descr="Exclamation mark with solid fill">
              <a:extLst>
                <a:ext uri="{FF2B5EF4-FFF2-40B4-BE49-F238E27FC236}">
                  <a16:creationId xmlns:a16="http://schemas.microsoft.com/office/drawing/2014/main" id="{CA416484-A3E2-7AAB-09E6-62D34AD7B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1E3C09A-D6C8-A218-D122-01F5F8AD6071}"/>
              </a:ext>
            </a:extLst>
          </p:cNvPr>
          <p:cNvGrpSpPr/>
          <p:nvPr/>
        </p:nvGrpSpPr>
        <p:grpSpPr>
          <a:xfrm>
            <a:off x="8090396" y="2444060"/>
            <a:ext cx="441019" cy="263396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81" name="Graphic 80" descr="Exclamation mark with solid fill">
              <a:extLst>
                <a:ext uri="{FF2B5EF4-FFF2-40B4-BE49-F238E27FC236}">
                  <a16:creationId xmlns:a16="http://schemas.microsoft.com/office/drawing/2014/main" id="{D39032E3-2E26-D1BF-CB45-4F1D477D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82" name="Graphic 81" descr="Exclamation mark with solid fill">
              <a:extLst>
                <a:ext uri="{FF2B5EF4-FFF2-40B4-BE49-F238E27FC236}">
                  <a16:creationId xmlns:a16="http://schemas.microsoft.com/office/drawing/2014/main" id="{6485F07A-7AEA-EA0A-358F-E26CF1835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83" name="Graphic 82" descr="Exclamation mark with solid fill">
              <a:extLst>
                <a:ext uri="{FF2B5EF4-FFF2-40B4-BE49-F238E27FC236}">
                  <a16:creationId xmlns:a16="http://schemas.microsoft.com/office/drawing/2014/main" id="{7900AB94-A0D8-699A-5B10-D0008B584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45B1557-E90F-45E1-5839-366D9AC13C3D}"/>
              </a:ext>
            </a:extLst>
          </p:cNvPr>
          <p:cNvGrpSpPr/>
          <p:nvPr/>
        </p:nvGrpSpPr>
        <p:grpSpPr>
          <a:xfrm>
            <a:off x="8100719" y="3003341"/>
            <a:ext cx="441019" cy="263396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85" name="Graphic 84" descr="Exclamation mark with solid fill">
              <a:extLst>
                <a:ext uri="{FF2B5EF4-FFF2-40B4-BE49-F238E27FC236}">
                  <a16:creationId xmlns:a16="http://schemas.microsoft.com/office/drawing/2014/main" id="{AA70A440-FD79-CA61-F6FD-FD3807A8C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86" name="Graphic 85" descr="Exclamation mark with solid fill">
              <a:extLst>
                <a:ext uri="{FF2B5EF4-FFF2-40B4-BE49-F238E27FC236}">
                  <a16:creationId xmlns:a16="http://schemas.microsoft.com/office/drawing/2014/main" id="{E5AD3656-564F-4BB3-58C5-D8F7F71D1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87" name="Graphic 86" descr="Exclamation mark with solid fill">
              <a:extLst>
                <a:ext uri="{FF2B5EF4-FFF2-40B4-BE49-F238E27FC236}">
                  <a16:creationId xmlns:a16="http://schemas.microsoft.com/office/drawing/2014/main" id="{E2D9DC8F-4809-93CC-52D5-8C912D29A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CCD3028-46CA-9020-5A5E-EA7F4734EDD5}"/>
              </a:ext>
            </a:extLst>
          </p:cNvPr>
          <p:cNvGrpSpPr/>
          <p:nvPr/>
        </p:nvGrpSpPr>
        <p:grpSpPr>
          <a:xfrm>
            <a:off x="10547992" y="1508093"/>
            <a:ext cx="441019" cy="263396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89" name="Graphic 88" descr="Exclamation mark with solid fill">
              <a:extLst>
                <a:ext uri="{FF2B5EF4-FFF2-40B4-BE49-F238E27FC236}">
                  <a16:creationId xmlns:a16="http://schemas.microsoft.com/office/drawing/2014/main" id="{410319F4-68D7-5D7A-CE28-28521E8C1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Exclamation mark with solid fill">
              <a:extLst>
                <a:ext uri="{FF2B5EF4-FFF2-40B4-BE49-F238E27FC236}">
                  <a16:creationId xmlns:a16="http://schemas.microsoft.com/office/drawing/2014/main" id="{A1A8E2BA-7E0B-BC54-E76A-AA3E8612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Exclamation mark with solid fill">
              <a:extLst>
                <a:ext uri="{FF2B5EF4-FFF2-40B4-BE49-F238E27FC236}">
                  <a16:creationId xmlns:a16="http://schemas.microsoft.com/office/drawing/2014/main" id="{40912069-166F-DEDB-5AE1-303D923D4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4E40C9D-15A6-CA89-1B99-52DEDDB2B24E}"/>
              </a:ext>
            </a:extLst>
          </p:cNvPr>
          <p:cNvGrpSpPr/>
          <p:nvPr/>
        </p:nvGrpSpPr>
        <p:grpSpPr>
          <a:xfrm>
            <a:off x="10549387" y="2603385"/>
            <a:ext cx="441019" cy="263396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93" name="Graphic 92" descr="Exclamation mark with solid fill">
              <a:extLst>
                <a:ext uri="{FF2B5EF4-FFF2-40B4-BE49-F238E27FC236}">
                  <a16:creationId xmlns:a16="http://schemas.microsoft.com/office/drawing/2014/main" id="{94BD6E53-3B8D-A049-BF7A-5157B2A4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94" name="Graphic 93" descr="Exclamation mark with solid fill">
              <a:extLst>
                <a:ext uri="{FF2B5EF4-FFF2-40B4-BE49-F238E27FC236}">
                  <a16:creationId xmlns:a16="http://schemas.microsoft.com/office/drawing/2014/main" id="{569C0AD7-A50E-0F4C-A59C-198419E0C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95" name="Graphic 94" descr="Exclamation mark with solid fill">
              <a:extLst>
                <a:ext uri="{FF2B5EF4-FFF2-40B4-BE49-F238E27FC236}">
                  <a16:creationId xmlns:a16="http://schemas.microsoft.com/office/drawing/2014/main" id="{475041BC-21FC-4267-D673-FFCC39B71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11BE104-9E6E-4E95-35B9-610735B4A368}"/>
              </a:ext>
            </a:extLst>
          </p:cNvPr>
          <p:cNvSpPr/>
          <p:nvPr/>
        </p:nvSpPr>
        <p:spPr>
          <a:xfrm>
            <a:off x="7244552" y="5921346"/>
            <a:ext cx="1292171" cy="384048"/>
          </a:xfrm>
          <a:prstGeom prst="roundRect">
            <a:avLst/>
          </a:prstGeom>
          <a:solidFill>
            <a:srgbClr val="CE7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300" err="1">
                <a:solidFill>
                  <a:schemeClr val="tx1"/>
                </a:solidFill>
                <a:latin typeface="Consolas" panose="020B0609020204030204" pitchFamily="49" charset="0"/>
                <a:ea typeface="Linux Libertine O" panose="02000503000000000000" pitchFamily="2" charset="0"/>
                <a:cs typeface="Consolas" panose="020B0609020204030204" pitchFamily="49" charset="0"/>
              </a:rPr>
              <a:t>PendSV</a:t>
            </a:r>
            <a:endParaRPr lang="en-US" sz="1300">
              <a:solidFill>
                <a:schemeClr val="tx1"/>
              </a:solidFill>
              <a:latin typeface="Consolas" panose="020B0609020204030204" pitchFamily="49" charset="0"/>
              <a:ea typeface="Linux Libertine O" panose="02000503000000000000" pitchFamily="2" charset="0"/>
              <a:cs typeface="Consolas" panose="020B0609020204030204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ea typeface="Linux Libertine O" panose="02000503000000000000" pitchFamily="2" charset="0"/>
                <a:cs typeface="Linux Libertine O" panose="02000503000000000000" pitchFamily="2" charset="0"/>
              </a:rPr>
              <a:t>Handler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6374028-E169-09EB-7DED-0346A4E5F53C}"/>
              </a:ext>
            </a:extLst>
          </p:cNvPr>
          <p:cNvGrpSpPr/>
          <p:nvPr/>
        </p:nvGrpSpPr>
        <p:grpSpPr>
          <a:xfrm>
            <a:off x="8073266" y="5784856"/>
            <a:ext cx="441019" cy="263396"/>
            <a:chOff x="5858898" y="2168528"/>
            <a:chExt cx="1531035" cy="914401"/>
          </a:xfrm>
          <a:solidFill>
            <a:srgbClr val="FF0000"/>
          </a:solidFill>
        </p:grpSpPr>
        <p:pic>
          <p:nvPicPr>
            <p:cNvPr id="98" name="Graphic 97" descr="Exclamation mark with solid fill">
              <a:extLst>
                <a:ext uri="{FF2B5EF4-FFF2-40B4-BE49-F238E27FC236}">
                  <a16:creationId xmlns:a16="http://schemas.microsoft.com/office/drawing/2014/main" id="{9246B821-25C6-7673-C471-9A355F39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5858898" y="2168529"/>
              <a:ext cx="914400" cy="914400"/>
            </a:xfrm>
            <a:prstGeom prst="rect">
              <a:avLst/>
            </a:prstGeom>
          </p:spPr>
        </p:pic>
        <p:pic>
          <p:nvPicPr>
            <p:cNvPr id="99" name="Graphic 98" descr="Exclamation mark with solid fill">
              <a:extLst>
                <a:ext uri="{FF2B5EF4-FFF2-40B4-BE49-F238E27FC236}">
                  <a16:creationId xmlns:a16="http://schemas.microsoft.com/office/drawing/2014/main" id="{9CF827C7-BFE3-8910-E555-C7E72FD1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167215" y="2168528"/>
              <a:ext cx="914400" cy="914400"/>
            </a:xfrm>
            <a:prstGeom prst="rect">
              <a:avLst/>
            </a:prstGeom>
          </p:spPr>
        </p:pic>
        <p:pic>
          <p:nvPicPr>
            <p:cNvPr id="100" name="Graphic 99" descr="Exclamation mark with solid fill">
              <a:extLst>
                <a:ext uri="{FF2B5EF4-FFF2-40B4-BE49-F238E27FC236}">
                  <a16:creationId xmlns:a16="http://schemas.microsoft.com/office/drawing/2014/main" id="{E2A9DE07-0D03-5FC5-59B3-CBF2C4D55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00000">
              <a:off x="6475533" y="2168529"/>
              <a:ext cx="914400" cy="91440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DB72B-495D-021F-C891-D84CC4FE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B8BAA-BDA7-0314-8C8E-D23D0801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24</a:t>
            </a:fld>
            <a:endParaRPr lang="en-US"/>
          </a:p>
        </p:txBody>
      </p:sp>
      <p:pic>
        <p:nvPicPr>
          <p:cNvPr id="2" name="main">
            <a:hlinkClick r:id="" action="ppaction://media"/>
            <a:extLst>
              <a:ext uri="{FF2B5EF4-FFF2-40B4-BE49-F238E27FC236}">
                <a16:creationId xmlns:a16="http://schemas.microsoft.com/office/drawing/2014/main" id="{4C74252E-1791-DEA6-E2F0-C66DA8B1D5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812800"/>
            <a:ext cx="97536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0712-9FD6-D4E3-6268-B241F80C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for unwinding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826E-0418-F614-1D6C-C469C5B9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2.6% more CPU usage after enabling unwinding</a:t>
            </a:r>
          </a:p>
          <a:p>
            <a:pPr lvl="1"/>
            <a:r>
              <a:rPr lang="en-US"/>
              <a:t>Precluded compiler optimizations</a:t>
            </a:r>
          </a:p>
          <a:p>
            <a:pPr lvl="1"/>
            <a:endParaRPr lang="en-US"/>
          </a:p>
          <a:p>
            <a:r>
              <a:rPr lang="en-US"/>
              <a:t>26.0% storage overhead</a:t>
            </a:r>
          </a:p>
          <a:p>
            <a:pPr lvl="1"/>
            <a:r>
              <a:rPr lang="en-US"/>
              <a:t>Unwinder logic, landing pads, exception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0FDF-E523-9114-47E9-5362EE9D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8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451D-48FB-B0D5-EB18-D32D2A7A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25EC-DA58-D2C9-BC27-D5885FE44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Panic recovery via unwinding is feasible on embedded systems.</a:t>
            </a:r>
          </a:p>
          <a:p>
            <a:r>
              <a:rPr lang="en-US"/>
              <a:t>Soft real-time constraint can be met.</a:t>
            </a:r>
          </a:p>
          <a:p>
            <a:r>
              <a:rPr lang="en-US"/>
              <a:t>Rust reduces unwinder complexity.</a:t>
            </a:r>
          </a:p>
          <a:p>
            <a:r>
              <a:rPr lang="en-US"/>
              <a:t>Rust facilitates concurrent task restarts.</a:t>
            </a:r>
          </a:p>
          <a:p>
            <a:r>
              <a:rPr lang="en-US"/>
              <a:t>2.6% CPU overhead, 26.0% storage overhead when flying a drone.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2027-D6F4-7682-7EF7-DECFAB98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DA08-CE08-FD88-3E43-D59F1530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 by Unwinding &amp; Restarting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EEE7-BDCC-8C85-B104-13CF8093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Reclaim resources by </a:t>
            </a:r>
            <a:r>
              <a:rPr lang="en-US" u="sng"/>
              <a:t>unwinding</a:t>
            </a:r>
            <a:r>
              <a:rPr lang="en-US"/>
              <a:t> a task’s stack.</a:t>
            </a:r>
          </a:p>
          <a:p>
            <a:pPr lvl="1"/>
            <a:r>
              <a:rPr lang="en-US"/>
              <a:t>Force function returns out of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r>
              <a:rPr lang="en-US"/>
              <a:t>.</a:t>
            </a:r>
          </a:p>
          <a:p>
            <a:pPr lvl="1"/>
            <a:r>
              <a:rPr lang="en-US"/>
              <a:t>Destruct initialized objects.</a:t>
            </a:r>
          </a:p>
          <a:p>
            <a:endParaRPr lang="en-US"/>
          </a:p>
          <a:p>
            <a:r>
              <a:rPr lang="en-US"/>
              <a:t>Resume execution by </a:t>
            </a:r>
            <a:r>
              <a:rPr lang="en-US" u="sng"/>
              <a:t>restarting</a:t>
            </a:r>
            <a:r>
              <a:rPr lang="en-US"/>
              <a:t> the task.</a:t>
            </a:r>
          </a:p>
          <a:p>
            <a:pPr lvl="1"/>
            <a:r>
              <a:rPr lang="en-US"/>
              <a:t>Run again from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r>
              <a:rPr lang="en-US"/>
              <a:t>.</a:t>
            </a:r>
          </a:p>
          <a:p>
            <a:pPr lvl="1"/>
            <a:endParaRPr lang="en-US"/>
          </a:p>
          <a:p>
            <a:r>
              <a:rPr lang="en-US"/>
              <a:t>Applicable to soft real-time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19C12-8FBF-E870-444C-F2A3C50A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C146EA4-D938-B2E8-0F8B-E4E37FB7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082" y="4033452"/>
            <a:ext cx="2615142" cy="19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4D8F-DE8D-A466-6579-3943EF53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Stack Unwinding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37E46-41CA-E0F3-C7AC-5320951E3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52743-C20B-72D3-04D8-2B51B100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DBB1-9DCB-F448-6FD7-299D7709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Unwinder forces return until </a:t>
            </a:r>
            <a:r>
              <a:rPr lang="en-US" sz="4000" err="1"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D17C3-8C99-ADEE-1B4D-420DB128FE84}"/>
              </a:ext>
            </a:extLst>
          </p:cNvPr>
          <p:cNvSpPr txBox="1"/>
          <p:nvPr/>
        </p:nvSpPr>
        <p:spPr>
          <a:xfrm>
            <a:off x="4669874" y="1839127"/>
            <a:ext cx="3595066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g());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x = Box::new(42);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r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cur_task_ref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panic!();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7DEB8-231A-0E23-D032-39BAE0A1C9E6}"/>
              </a:ext>
            </a:extLst>
          </p:cNvPr>
          <p:cNvSpPr/>
          <p:nvPr/>
        </p:nvSpPr>
        <p:spPr>
          <a:xfrm>
            <a:off x="8505176" y="1839127"/>
            <a:ext cx="1177255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6B1A6-3218-1FDD-97A0-CAA3703272A6}"/>
              </a:ext>
            </a:extLst>
          </p:cNvPr>
          <p:cNvSpPr/>
          <p:nvPr/>
        </p:nvSpPr>
        <p:spPr>
          <a:xfrm>
            <a:off x="8505177" y="1839127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7FA32-3D9C-FD28-FD34-207C233870D6}"/>
              </a:ext>
            </a:extLst>
          </p:cNvPr>
          <p:cNvSpPr/>
          <p:nvPr/>
        </p:nvSpPr>
        <p:spPr>
          <a:xfrm>
            <a:off x="8505177" y="3025059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g()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FE81DF-2B01-A9AA-B395-3887F27D315E}"/>
              </a:ext>
            </a:extLst>
          </p:cNvPr>
          <p:cNvSpPr/>
          <p:nvPr/>
        </p:nvSpPr>
        <p:spPr>
          <a:xfrm>
            <a:off x="8505781" y="4210991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h()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72AB67-41E9-8ED7-2F94-BADA53E7FF95}"/>
              </a:ext>
            </a:extLst>
          </p:cNvPr>
          <p:cNvCxnSpPr/>
          <p:nvPr/>
        </p:nvCxnSpPr>
        <p:spPr>
          <a:xfrm>
            <a:off x="9093803" y="5396923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B9AFC-9334-94CC-FBE6-39674C7AF66D}"/>
              </a:ext>
            </a:extLst>
          </p:cNvPr>
          <p:cNvSpPr/>
          <p:nvPr/>
        </p:nvSpPr>
        <p:spPr>
          <a:xfrm>
            <a:off x="10326158" y="1710969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Heap</a:t>
            </a:r>
            <a:endParaRPr lang="en-US" dirty="0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26C40C-13DC-DAD7-6C19-9D5C23463E07}"/>
              </a:ext>
            </a:extLst>
          </p:cNvPr>
          <p:cNvSpPr/>
          <p:nvPr/>
        </p:nvSpPr>
        <p:spPr>
          <a:xfrm>
            <a:off x="10603684" y="2732726"/>
            <a:ext cx="394282" cy="3942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824AEC-7AE4-7DB0-E8C2-BB214559F111}"/>
              </a:ext>
            </a:extLst>
          </p:cNvPr>
          <p:cNvSpPr/>
          <p:nvPr/>
        </p:nvSpPr>
        <p:spPr>
          <a:xfrm>
            <a:off x="10326158" y="4319635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OS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Resource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0E2626-A1E1-C404-95D9-5C7CAEE979FC}"/>
              </a:ext>
            </a:extLst>
          </p:cNvPr>
          <p:cNvSpPr/>
          <p:nvPr/>
        </p:nvSpPr>
        <p:spPr>
          <a:xfrm>
            <a:off x="10406543" y="4409675"/>
            <a:ext cx="394282" cy="3942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25EBDBA7-65CF-581B-EE09-EF56EFFDB448}"/>
              </a:ext>
            </a:extLst>
          </p:cNvPr>
          <p:cNvCxnSpPr>
            <a:stCxn id="20" idx="3"/>
            <a:endCxn id="27" idx="1"/>
          </p:cNvCxnSpPr>
          <p:nvPr/>
        </p:nvCxnSpPr>
        <p:spPr>
          <a:xfrm flipV="1">
            <a:off x="9683035" y="4606816"/>
            <a:ext cx="723508" cy="197141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5490D605-F817-8709-BA4E-C05D62BDBC14}"/>
              </a:ext>
            </a:extLst>
          </p:cNvPr>
          <p:cNvCxnSpPr>
            <a:stCxn id="19" idx="3"/>
            <a:endCxn id="25" idx="1"/>
          </p:cNvCxnSpPr>
          <p:nvPr/>
        </p:nvCxnSpPr>
        <p:spPr>
          <a:xfrm flipV="1">
            <a:off x="9682431" y="2929867"/>
            <a:ext cx="921253" cy="688158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2BA51839-D891-7556-5E8E-97217E24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88261-273C-F47A-FDD8-47A7C4C9F44D}"/>
              </a:ext>
            </a:extLst>
          </p:cNvPr>
          <p:cNvSpPr txBox="1"/>
          <p:nvPr/>
        </p:nvSpPr>
        <p:spPr>
          <a:xfrm>
            <a:off x="8649724" y="5955955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8342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DBB1-9DCB-F448-6FD7-299D7709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>
                <a:solidFill>
                  <a:prstClr val="black"/>
                </a:solidFill>
              </a:rPr>
              <a:t>Unwinder forces return until </a:t>
            </a:r>
            <a:r>
              <a:rPr lang="en-US" sz="400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D17C3-8C99-ADEE-1B4D-420DB128FE84}"/>
              </a:ext>
            </a:extLst>
          </p:cNvPr>
          <p:cNvSpPr txBox="1"/>
          <p:nvPr/>
        </p:nvSpPr>
        <p:spPr>
          <a:xfrm>
            <a:off x="4669874" y="1839127"/>
            <a:ext cx="3595066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g());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x = Box::new(42);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r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cur_task_ref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panic!();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80F3A-1205-7C7F-2B03-833B8304B300}"/>
              </a:ext>
            </a:extLst>
          </p:cNvPr>
          <p:cNvSpPr/>
          <p:nvPr/>
        </p:nvSpPr>
        <p:spPr>
          <a:xfrm>
            <a:off x="592331" y="3298308"/>
            <a:ext cx="1571625" cy="666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Stack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Unwinder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7DEB8-231A-0E23-D032-39BAE0A1C9E6}"/>
              </a:ext>
            </a:extLst>
          </p:cNvPr>
          <p:cNvSpPr/>
          <p:nvPr/>
        </p:nvSpPr>
        <p:spPr>
          <a:xfrm>
            <a:off x="8505176" y="1839127"/>
            <a:ext cx="1177255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6B1A6-3218-1FDD-97A0-CAA3703272A6}"/>
              </a:ext>
            </a:extLst>
          </p:cNvPr>
          <p:cNvSpPr/>
          <p:nvPr/>
        </p:nvSpPr>
        <p:spPr>
          <a:xfrm>
            <a:off x="8505177" y="1839127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7FA32-3D9C-FD28-FD34-207C233870D6}"/>
              </a:ext>
            </a:extLst>
          </p:cNvPr>
          <p:cNvSpPr/>
          <p:nvPr/>
        </p:nvSpPr>
        <p:spPr>
          <a:xfrm>
            <a:off x="8505177" y="3025059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g()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FE81DF-2B01-A9AA-B395-3887F27D315E}"/>
              </a:ext>
            </a:extLst>
          </p:cNvPr>
          <p:cNvSpPr/>
          <p:nvPr/>
        </p:nvSpPr>
        <p:spPr>
          <a:xfrm>
            <a:off x="8505781" y="4210991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h()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72AB67-41E9-8ED7-2F94-BADA53E7FF95}"/>
              </a:ext>
            </a:extLst>
          </p:cNvPr>
          <p:cNvCxnSpPr/>
          <p:nvPr/>
        </p:nvCxnSpPr>
        <p:spPr>
          <a:xfrm>
            <a:off x="9093803" y="5396923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B9AFC-9334-94CC-FBE6-39674C7AF66D}"/>
              </a:ext>
            </a:extLst>
          </p:cNvPr>
          <p:cNvSpPr/>
          <p:nvPr/>
        </p:nvSpPr>
        <p:spPr>
          <a:xfrm>
            <a:off x="10326158" y="1710969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Heap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26C40C-13DC-DAD7-6C19-9D5C23463E07}"/>
              </a:ext>
            </a:extLst>
          </p:cNvPr>
          <p:cNvSpPr/>
          <p:nvPr/>
        </p:nvSpPr>
        <p:spPr>
          <a:xfrm>
            <a:off x="10603684" y="2732726"/>
            <a:ext cx="394282" cy="3942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824AEC-7AE4-7DB0-E8C2-BB214559F111}"/>
              </a:ext>
            </a:extLst>
          </p:cNvPr>
          <p:cNvSpPr/>
          <p:nvPr/>
        </p:nvSpPr>
        <p:spPr>
          <a:xfrm>
            <a:off x="10326158" y="4319635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OS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Resource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0E2626-A1E1-C404-95D9-5C7CAEE979FC}"/>
              </a:ext>
            </a:extLst>
          </p:cNvPr>
          <p:cNvSpPr/>
          <p:nvPr/>
        </p:nvSpPr>
        <p:spPr>
          <a:xfrm>
            <a:off x="10406543" y="4409675"/>
            <a:ext cx="394282" cy="3942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25EBDBA7-65CF-581B-EE09-EF56EFFDB448}"/>
              </a:ext>
            </a:extLst>
          </p:cNvPr>
          <p:cNvCxnSpPr>
            <a:stCxn id="20" idx="3"/>
            <a:endCxn id="27" idx="1"/>
          </p:cNvCxnSpPr>
          <p:nvPr/>
        </p:nvCxnSpPr>
        <p:spPr>
          <a:xfrm flipV="1">
            <a:off x="9683035" y="4606816"/>
            <a:ext cx="723508" cy="197141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5490D605-F817-8709-BA4E-C05D62BDBC14}"/>
              </a:ext>
            </a:extLst>
          </p:cNvPr>
          <p:cNvCxnSpPr>
            <a:stCxn id="19" idx="3"/>
            <a:endCxn id="25" idx="1"/>
          </p:cNvCxnSpPr>
          <p:nvPr/>
        </p:nvCxnSpPr>
        <p:spPr>
          <a:xfrm flipV="1">
            <a:off x="9682431" y="2929867"/>
            <a:ext cx="921253" cy="688158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ABCAE70-3DF4-10A0-8098-276F23E8D4BB}"/>
              </a:ext>
            </a:extLst>
          </p:cNvPr>
          <p:cNvSpPr/>
          <p:nvPr/>
        </p:nvSpPr>
        <p:spPr>
          <a:xfrm>
            <a:off x="3154186" y="2415931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40B3F0-60F7-EFA6-09A2-8AAEFC72275E}"/>
              </a:ext>
            </a:extLst>
          </p:cNvPr>
          <p:cNvSpPr/>
          <p:nvPr/>
        </p:nvSpPr>
        <p:spPr>
          <a:xfrm>
            <a:off x="3154186" y="3775320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4B97FB-B4D7-E23A-9CDC-D97DFD460FF9}"/>
              </a:ext>
            </a:extLst>
          </p:cNvPr>
          <p:cNvSpPr/>
          <p:nvPr/>
        </p:nvSpPr>
        <p:spPr>
          <a:xfrm>
            <a:off x="3154186" y="5134709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B1120D-54AC-A05B-EA1F-A8DA0937475D}"/>
              </a:ext>
            </a:extLst>
          </p:cNvPr>
          <p:cNvSpPr/>
          <p:nvPr/>
        </p:nvSpPr>
        <p:spPr>
          <a:xfrm>
            <a:off x="592330" y="4523404"/>
            <a:ext cx="1571625" cy="666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Exception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D52442-43C0-EDB2-4291-B15121D8AE41}"/>
              </a:ext>
            </a:extLst>
          </p:cNvPr>
          <p:cNvCxnSpPr>
            <a:stCxn id="5" idx="2"/>
            <a:endCxn id="36" idx="0"/>
          </p:cNvCxnSpPr>
          <p:nvPr/>
        </p:nvCxnSpPr>
        <p:spPr>
          <a:xfrm flipH="1">
            <a:off x="1378143" y="3965058"/>
            <a:ext cx="1" cy="55834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>
            <a:extLst>
              <a:ext uri="{FF2B5EF4-FFF2-40B4-BE49-F238E27FC236}">
                <a16:creationId xmlns:a16="http://schemas.microsoft.com/office/drawing/2014/main" id="{E5CD87EA-9434-28C3-C8C0-6A9D45688A6E}"/>
              </a:ext>
            </a:extLst>
          </p:cNvPr>
          <p:cNvSpPr/>
          <p:nvPr/>
        </p:nvSpPr>
        <p:spPr>
          <a:xfrm>
            <a:off x="292405" y="2319027"/>
            <a:ext cx="2286000" cy="84187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Invoke LPs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Restore Regs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8FD80D03-E806-7587-6DDB-2F622F2F0A0C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2163957" y="3631683"/>
            <a:ext cx="3102387" cy="1977922"/>
          </a:xfrm>
          <a:prstGeom prst="bentConnector3">
            <a:avLst>
              <a:gd name="adj1" fmla="val 77581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855CC812-5071-3378-5084-0A200FB3144B}"/>
              </a:ext>
            </a:extLst>
          </p:cNvPr>
          <p:cNvCxnSpPr>
            <a:stCxn id="5" idx="3"/>
            <a:endCxn id="35" idx="1"/>
          </p:cNvCxnSpPr>
          <p:nvPr/>
        </p:nvCxnSpPr>
        <p:spPr>
          <a:xfrm>
            <a:off x="2163956" y="3631683"/>
            <a:ext cx="990230" cy="1669714"/>
          </a:xfrm>
          <a:prstGeom prst="bentConnector3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C7268799-EB09-568E-7CDE-B45A5D9D0DB8}"/>
              </a:ext>
            </a:extLst>
          </p:cNvPr>
          <p:cNvCxnSpPr>
            <a:stCxn id="35" idx="2"/>
            <a:endCxn id="5" idx="3"/>
          </p:cNvCxnSpPr>
          <p:nvPr/>
        </p:nvCxnSpPr>
        <p:spPr>
          <a:xfrm rot="5400000" flipH="1">
            <a:off x="2083770" y="3711869"/>
            <a:ext cx="1836401" cy="1676030"/>
          </a:xfrm>
          <a:prstGeom prst="bentConnector4">
            <a:avLst>
              <a:gd name="adj1" fmla="val -12448"/>
              <a:gd name="adj2" fmla="val 70459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C8250A25-A7CE-6956-5175-49909897B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5964" y="4230710"/>
            <a:ext cx="772001" cy="772001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A8BA4F54-C4C4-E150-EF43-0379F8CBC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6661" y="4066447"/>
            <a:ext cx="1475021" cy="147502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4AE2AF-58D1-05FE-68C3-833A726F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A7826-B5DA-32C5-4635-06A640CB1902}"/>
              </a:ext>
            </a:extLst>
          </p:cNvPr>
          <p:cNvSpPr txBox="1"/>
          <p:nvPr/>
        </p:nvSpPr>
        <p:spPr>
          <a:xfrm>
            <a:off x="8649724" y="5955955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36470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DBB1-9DCB-F448-6FD7-299D7709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>
                <a:solidFill>
                  <a:prstClr val="black"/>
                </a:solidFill>
              </a:rPr>
              <a:t>Unwinder forces return until </a:t>
            </a:r>
            <a:r>
              <a:rPr lang="en-US" sz="400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80F3A-1205-7C7F-2B03-833B8304B300}"/>
              </a:ext>
            </a:extLst>
          </p:cNvPr>
          <p:cNvSpPr/>
          <p:nvPr/>
        </p:nvSpPr>
        <p:spPr>
          <a:xfrm>
            <a:off x="592331" y="3298308"/>
            <a:ext cx="1571625" cy="666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Stack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Unwinder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7DEB8-231A-0E23-D032-39BAE0A1C9E6}"/>
              </a:ext>
            </a:extLst>
          </p:cNvPr>
          <p:cNvSpPr/>
          <p:nvPr/>
        </p:nvSpPr>
        <p:spPr>
          <a:xfrm>
            <a:off x="8505176" y="1839127"/>
            <a:ext cx="1177255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6B1A6-3218-1FDD-97A0-CAA3703272A6}"/>
              </a:ext>
            </a:extLst>
          </p:cNvPr>
          <p:cNvSpPr/>
          <p:nvPr/>
        </p:nvSpPr>
        <p:spPr>
          <a:xfrm>
            <a:off x="8505177" y="1839127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7FA32-3D9C-FD28-FD34-207C233870D6}"/>
              </a:ext>
            </a:extLst>
          </p:cNvPr>
          <p:cNvSpPr/>
          <p:nvPr/>
        </p:nvSpPr>
        <p:spPr>
          <a:xfrm>
            <a:off x="8505177" y="3025059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g()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72AB67-41E9-8ED7-2F94-BADA53E7FF95}"/>
              </a:ext>
            </a:extLst>
          </p:cNvPr>
          <p:cNvCxnSpPr/>
          <p:nvPr/>
        </p:nvCxnSpPr>
        <p:spPr>
          <a:xfrm>
            <a:off x="9093803" y="4206946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B9AFC-9334-94CC-FBE6-39674C7AF66D}"/>
              </a:ext>
            </a:extLst>
          </p:cNvPr>
          <p:cNvSpPr/>
          <p:nvPr/>
        </p:nvSpPr>
        <p:spPr>
          <a:xfrm>
            <a:off x="10326158" y="1710969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Heap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26C40C-13DC-DAD7-6C19-9D5C23463E07}"/>
              </a:ext>
            </a:extLst>
          </p:cNvPr>
          <p:cNvSpPr/>
          <p:nvPr/>
        </p:nvSpPr>
        <p:spPr>
          <a:xfrm>
            <a:off x="10603684" y="2732726"/>
            <a:ext cx="394282" cy="3942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824AEC-7AE4-7DB0-E8C2-BB214559F111}"/>
              </a:ext>
            </a:extLst>
          </p:cNvPr>
          <p:cNvSpPr/>
          <p:nvPr/>
        </p:nvSpPr>
        <p:spPr>
          <a:xfrm>
            <a:off x="10326158" y="4319635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OS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Resource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5490D605-F817-8709-BA4E-C05D62BDBC14}"/>
              </a:ext>
            </a:extLst>
          </p:cNvPr>
          <p:cNvCxnSpPr>
            <a:stCxn id="19" idx="3"/>
            <a:endCxn id="25" idx="1"/>
          </p:cNvCxnSpPr>
          <p:nvPr/>
        </p:nvCxnSpPr>
        <p:spPr>
          <a:xfrm flipV="1">
            <a:off x="9682431" y="2929867"/>
            <a:ext cx="921253" cy="688158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ABCAE70-3DF4-10A0-8098-276F23E8D4BB}"/>
              </a:ext>
            </a:extLst>
          </p:cNvPr>
          <p:cNvSpPr/>
          <p:nvPr/>
        </p:nvSpPr>
        <p:spPr>
          <a:xfrm>
            <a:off x="3154186" y="2415931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40B3F0-60F7-EFA6-09A2-8AAEFC72275E}"/>
              </a:ext>
            </a:extLst>
          </p:cNvPr>
          <p:cNvSpPr/>
          <p:nvPr/>
        </p:nvSpPr>
        <p:spPr>
          <a:xfrm>
            <a:off x="3154186" y="3775320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4B97FB-B4D7-E23A-9CDC-D97DFD460FF9}"/>
              </a:ext>
            </a:extLst>
          </p:cNvPr>
          <p:cNvSpPr/>
          <p:nvPr/>
        </p:nvSpPr>
        <p:spPr>
          <a:xfrm>
            <a:off x="3154186" y="5134709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B1120D-54AC-A05B-EA1F-A8DA0937475D}"/>
              </a:ext>
            </a:extLst>
          </p:cNvPr>
          <p:cNvSpPr/>
          <p:nvPr/>
        </p:nvSpPr>
        <p:spPr>
          <a:xfrm>
            <a:off x="592330" y="4523404"/>
            <a:ext cx="1571625" cy="666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Exception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D52442-43C0-EDB2-4291-B15121D8AE41}"/>
              </a:ext>
            </a:extLst>
          </p:cNvPr>
          <p:cNvCxnSpPr>
            <a:stCxn id="5" idx="2"/>
            <a:endCxn id="36" idx="0"/>
          </p:cNvCxnSpPr>
          <p:nvPr/>
        </p:nvCxnSpPr>
        <p:spPr>
          <a:xfrm flipH="1">
            <a:off x="1378143" y="3965058"/>
            <a:ext cx="1" cy="55834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>
            <a:extLst>
              <a:ext uri="{FF2B5EF4-FFF2-40B4-BE49-F238E27FC236}">
                <a16:creationId xmlns:a16="http://schemas.microsoft.com/office/drawing/2014/main" id="{E5CD87EA-9434-28C3-C8C0-6A9D45688A6E}"/>
              </a:ext>
            </a:extLst>
          </p:cNvPr>
          <p:cNvSpPr/>
          <p:nvPr/>
        </p:nvSpPr>
        <p:spPr>
          <a:xfrm>
            <a:off x="292405" y="2319027"/>
            <a:ext cx="2286000" cy="84187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Invoke LPs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Restore Regs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623C92B3-2057-591E-D926-49F5B1AF2F79}"/>
              </a:ext>
            </a:extLst>
          </p:cNvPr>
          <p:cNvCxnSpPr>
            <a:stCxn id="5" idx="3"/>
            <a:endCxn id="34" idx="1"/>
          </p:cNvCxnSpPr>
          <p:nvPr/>
        </p:nvCxnSpPr>
        <p:spPr>
          <a:xfrm>
            <a:off x="2163956" y="3631683"/>
            <a:ext cx="990230" cy="310325"/>
          </a:xfrm>
          <a:prstGeom prst="bentConnector3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5F79CE52-E6C1-849C-DA37-DEA28B8376F4}"/>
              </a:ext>
            </a:extLst>
          </p:cNvPr>
          <p:cNvCxnSpPr>
            <a:stCxn id="34" idx="0"/>
            <a:endCxn id="5" idx="3"/>
          </p:cNvCxnSpPr>
          <p:nvPr/>
        </p:nvCxnSpPr>
        <p:spPr>
          <a:xfrm rot="16200000" flipV="1">
            <a:off x="2930153" y="2865487"/>
            <a:ext cx="143637" cy="1676030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4790714B-D5F4-E83A-7EE3-CDCF066A4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1176" y="2880515"/>
            <a:ext cx="1475021" cy="1475021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929C7BBA-6256-4EB5-77F8-D270D174D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4824" y="2551383"/>
            <a:ext cx="772001" cy="77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C74D17-246A-70DC-2F15-E6B4B6980EDA}"/>
              </a:ext>
            </a:extLst>
          </p:cNvPr>
          <p:cNvSpPr txBox="1"/>
          <p:nvPr/>
        </p:nvSpPr>
        <p:spPr>
          <a:xfrm>
            <a:off x="4669874" y="1839127"/>
            <a:ext cx="3595066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g());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x = Box::new(42);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r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cur_task_ref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panic!();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1A62AB-A410-64CD-CAE1-49504F9D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890AA-4BE5-68FB-6E51-896A6FD7A929}"/>
              </a:ext>
            </a:extLst>
          </p:cNvPr>
          <p:cNvSpPr txBox="1"/>
          <p:nvPr/>
        </p:nvSpPr>
        <p:spPr>
          <a:xfrm>
            <a:off x="8649724" y="5955955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4105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DBB1-9DCB-F448-6FD7-299D7709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>
                <a:solidFill>
                  <a:prstClr val="black"/>
                </a:solidFill>
              </a:rPr>
              <a:t>Unwinder forces return until </a:t>
            </a:r>
            <a:r>
              <a:rPr lang="en-US" sz="400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endParaRPr lang="en-US" sz="4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80F3A-1205-7C7F-2B03-833B8304B300}"/>
              </a:ext>
            </a:extLst>
          </p:cNvPr>
          <p:cNvSpPr/>
          <p:nvPr/>
        </p:nvSpPr>
        <p:spPr>
          <a:xfrm>
            <a:off x="592331" y="3298308"/>
            <a:ext cx="1571625" cy="666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Stack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Unwinder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7DEB8-231A-0E23-D032-39BAE0A1C9E6}"/>
              </a:ext>
            </a:extLst>
          </p:cNvPr>
          <p:cNvSpPr/>
          <p:nvPr/>
        </p:nvSpPr>
        <p:spPr>
          <a:xfrm>
            <a:off x="8505176" y="1839127"/>
            <a:ext cx="1177255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6B1A6-3218-1FDD-97A0-CAA3703272A6}"/>
              </a:ext>
            </a:extLst>
          </p:cNvPr>
          <p:cNvSpPr/>
          <p:nvPr/>
        </p:nvSpPr>
        <p:spPr>
          <a:xfrm>
            <a:off x="8505177" y="1839127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72AB67-41E9-8ED7-2F94-BADA53E7FF95}"/>
              </a:ext>
            </a:extLst>
          </p:cNvPr>
          <p:cNvCxnSpPr/>
          <p:nvPr/>
        </p:nvCxnSpPr>
        <p:spPr>
          <a:xfrm>
            <a:off x="9093803" y="3022836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B9AFC-9334-94CC-FBE6-39674C7AF66D}"/>
              </a:ext>
            </a:extLst>
          </p:cNvPr>
          <p:cNvSpPr/>
          <p:nvPr/>
        </p:nvSpPr>
        <p:spPr>
          <a:xfrm>
            <a:off x="10326158" y="1710969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Heap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824AEC-7AE4-7DB0-E8C2-BB214559F111}"/>
              </a:ext>
            </a:extLst>
          </p:cNvPr>
          <p:cNvSpPr/>
          <p:nvPr/>
        </p:nvSpPr>
        <p:spPr>
          <a:xfrm>
            <a:off x="10326158" y="4319635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OS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Resource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BCAE70-3DF4-10A0-8098-276F23E8D4BB}"/>
              </a:ext>
            </a:extLst>
          </p:cNvPr>
          <p:cNvSpPr/>
          <p:nvPr/>
        </p:nvSpPr>
        <p:spPr>
          <a:xfrm>
            <a:off x="3154186" y="2415931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40B3F0-60F7-EFA6-09A2-8AAEFC72275E}"/>
              </a:ext>
            </a:extLst>
          </p:cNvPr>
          <p:cNvSpPr/>
          <p:nvPr/>
        </p:nvSpPr>
        <p:spPr>
          <a:xfrm>
            <a:off x="3154186" y="3775320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4B97FB-B4D7-E23A-9CDC-D97DFD460FF9}"/>
              </a:ext>
            </a:extLst>
          </p:cNvPr>
          <p:cNvSpPr/>
          <p:nvPr/>
        </p:nvSpPr>
        <p:spPr>
          <a:xfrm>
            <a:off x="3154186" y="5134709"/>
            <a:ext cx="13716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B1120D-54AC-A05B-EA1F-A8DA0937475D}"/>
              </a:ext>
            </a:extLst>
          </p:cNvPr>
          <p:cNvSpPr/>
          <p:nvPr/>
        </p:nvSpPr>
        <p:spPr>
          <a:xfrm>
            <a:off x="592330" y="4523404"/>
            <a:ext cx="1571625" cy="666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Exception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D52442-43C0-EDB2-4291-B15121D8AE41}"/>
              </a:ext>
            </a:extLst>
          </p:cNvPr>
          <p:cNvCxnSpPr>
            <a:stCxn id="5" idx="2"/>
            <a:endCxn id="36" idx="0"/>
          </p:cNvCxnSpPr>
          <p:nvPr/>
        </p:nvCxnSpPr>
        <p:spPr>
          <a:xfrm flipH="1">
            <a:off x="1378143" y="3965058"/>
            <a:ext cx="1" cy="55834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>
            <a:extLst>
              <a:ext uri="{FF2B5EF4-FFF2-40B4-BE49-F238E27FC236}">
                <a16:creationId xmlns:a16="http://schemas.microsoft.com/office/drawing/2014/main" id="{E5CD87EA-9434-28C3-C8C0-6A9D45688A6E}"/>
              </a:ext>
            </a:extLst>
          </p:cNvPr>
          <p:cNvSpPr/>
          <p:nvPr/>
        </p:nvSpPr>
        <p:spPr>
          <a:xfrm>
            <a:off x="292405" y="2319027"/>
            <a:ext cx="2286000" cy="84187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Invoke LPs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Restore Regs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A8A78680-048A-7AFB-6654-11EE51917ABC}"/>
              </a:ext>
            </a:extLst>
          </p:cNvPr>
          <p:cNvCxnSpPr>
            <a:stCxn id="5" idx="3"/>
            <a:endCxn id="32" idx="1"/>
          </p:cNvCxnSpPr>
          <p:nvPr/>
        </p:nvCxnSpPr>
        <p:spPr>
          <a:xfrm flipV="1">
            <a:off x="2163956" y="2582619"/>
            <a:ext cx="990230" cy="1049064"/>
          </a:xfrm>
          <a:prstGeom prst="bentConnector3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1AC4B8-218B-307F-BC6E-A0542DDD491E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4525786" y="2582619"/>
            <a:ext cx="68961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288A40-7869-F8D3-7998-648771097F4C}"/>
              </a:ext>
            </a:extLst>
          </p:cNvPr>
          <p:cNvSpPr txBox="1"/>
          <p:nvPr/>
        </p:nvSpPr>
        <p:spPr>
          <a:xfrm>
            <a:off x="4669874" y="1839127"/>
            <a:ext cx="3595066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g());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x = Box::new(42);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r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cur_task_ref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panic!();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B0E3-8069-8393-2F4C-29EB09F8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F48C2-A674-4170-208D-F8A3785A2125}"/>
              </a:ext>
            </a:extLst>
          </p:cNvPr>
          <p:cNvSpPr txBox="1"/>
          <p:nvPr/>
        </p:nvSpPr>
        <p:spPr>
          <a:xfrm>
            <a:off x="8649724" y="5955955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3436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DBB1-9DCB-F448-6FD7-299D7709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>
                <a:solidFill>
                  <a:prstClr val="black"/>
                </a:solidFill>
              </a:rPr>
              <a:t>Unwinder forces return until </a:t>
            </a:r>
            <a:r>
              <a:rPr lang="en-US" sz="400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80F3A-1205-7C7F-2B03-833B8304B300}"/>
              </a:ext>
            </a:extLst>
          </p:cNvPr>
          <p:cNvSpPr/>
          <p:nvPr/>
        </p:nvSpPr>
        <p:spPr>
          <a:xfrm>
            <a:off x="592331" y="3298308"/>
            <a:ext cx="1571625" cy="666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Stack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Unwinder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7DEB8-231A-0E23-D032-39BAE0A1C9E6}"/>
              </a:ext>
            </a:extLst>
          </p:cNvPr>
          <p:cNvSpPr/>
          <p:nvPr/>
        </p:nvSpPr>
        <p:spPr>
          <a:xfrm>
            <a:off x="8505176" y="1839127"/>
            <a:ext cx="1177255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6B1A6-3218-1FDD-97A0-CAA3703272A6}"/>
              </a:ext>
            </a:extLst>
          </p:cNvPr>
          <p:cNvSpPr/>
          <p:nvPr/>
        </p:nvSpPr>
        <p:spPr>
          <a:xfrm>
            <a:off x="8505177" y="1839127"/>
            <a:ext cx="1177254" cy="1185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B9AFC-9334-94CC-FBE6-39674C7AF66D}"/>
              </a:ext>
            </a:extLst>
          </p:cNvPr>
          <p:cNvSpPr/>
          <p:nvPr/>
        </p:nvSpPr>
        <p:spPr>
          <a:xfrm>
            <a:off x="10326158" y="1710969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Heap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824AEC-7AE4-7DB0-E8C2-BB214559F111}"/>
              </a:ext>
            </a:extLst>
          </p:cNvPr>
          <p:cNvSpPr/>
          <p:nvPr/>
        </p:nvSpPr>
        <p:spPr>
          <a:xfrm>
            <a:off x="10326158" y="4319635"/>
            <a:ext cx="1513376" cy="1524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OS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Resource</a:t>
            </a:r>
            <a:endParaRPr lang="en-US">
              <a:solidFill>
                <a:schemeClr val="tx1"/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BCAE70-3DF4-10A0-8098-276F23E8D4BB}"/>
              </a:ext>
            </a:extLst>
          </p:cNvPr>
          <p:cNvSpPr/>
          <p:nvPr/>
        </p:nvSpPr>
        <p:spPr>
          <a:xfrm>
            <a:off x="3154186" y="2415931"/>
            <a:ext cx="1371600" cy="3333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40B3F0-60F7-EFA6-09A2-8AAEFC72275E}"/>
              </a:ext>
            </a:extLst>
          </p:cNvPr>
          <p:cNvSpPr/>
          <p:nvPr/>
        </p:nvSpPr>
        <p:spPr>
          <a:xfrm>
            <a:off x="3154186" y="3775320"/>
            <a:ext cx="1371600" cy="3333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4B97FB-B4D7-E23A-9CDC-D97DFD460FF9}"/>
              </a:ext>
            </a:extLst>
          </p:cNvPr>
          <p:cNvSpPr/>
          <p:nvPr/>
        </p:nvSpPr>
        <p:spPr>
          <a:xfrm>
            <a:off x="3154186" y="5134709"/>
            <a:ext cx="1371600" cy="3333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Candara" panose="020E0502030303020204" pitchFamily="34" charset="0"/>
              </a:rPr>
              <a:t>Landing Pad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B1120D-54AC-A05B-EA1F-A8DA0937475D}"/>
              </a:ext>
            </a:extLst>
          </p:cNvPr>
          <p:cNvSpPr/>
          <p:nvPr/>
        </p:nvSpPr>
        <p:spPr>
          <a:xfrm>
            <a:off x="592330" y="4523404"/>
            <a:ext cx="1571625" cy="6667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Candara" panose="020E0502030303020204" pitchFamily="34" charset="0"/>
              </a:rPr>
              <a:t>Exception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Candara" panose="020E0502030303020204" pitchFamily="34" charset="0"/>
              </a:rPr>
              <a:t>Table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D52442-43C0-EDB2-4291-B15121D8AE41}"/>
              </a:ext>
            </a:extLst>
          </p:cNvPr>
          <p:cNvCxnSpPr>
            <a:stCxn id="5" idx="2"/>
            <a:endCxn id="36" idx="0"/>
          </p:cNvCxnSpPr>
          <p:nvPr/>
        </p:nvCxnSpPr>
        <p:spPr>
          <a:xfrm flipH="1">
            <a:off x="1378143" y="3965058"/>
            <a:ext cx="1" cy="55834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>
            <a:extLst>
              <a:ext uri="{FF2B5EF4-FFF2-40B4-BE49-F238E27FC236}">
                <a16:creationId xmlns:a16="http://schemas.microsoft.com/office/drawing/2014/main" id="{E5CD87EA-9434-28C3-C8C0-6A9D45688A6E}"/>
              </a:ext>
            </a:extLst>
          </p:cNvPr>
          <p:cNvSpPr/>
          <p:nvPr/>
        </p:nvSpPr>
        <p:spPr>
          <a:xfrm>
            <a:off x="292405" y="2319027"/>
            <a:ext cx="2286000" cy="84187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Invoke LPs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ndara" panose="020E0502030303020204" pitchFamily="34" charset="0"/>
              </a:rPr>
              <a:t>Restore Regs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D90590-68DE-069E-9CEF-1F3E39947C92}"/>
              </a:ext>
            </a:extLst>
          </p:cNvPr>
          <p:cNvCxnSpPr/>
          <p:nvPr/>
        </p:nvCxnSpPr>
        <p:spPr>
          <a:xfrm>
            <a:off x="9093803" y="3022836"/>
            <a:ext cx="0" cy="478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AC2285-2FE5-C6FF-3E9B-E3FAF472CE60}"/>
              </a:ext>
            </a:extLst>
          </p:cNvPr>
          <p:cNvSpPr txBox="1"/>
          <p:nvPr/>
        </p:nvSpPr>
        <p:spPr>
          <a:xfrm>
            <a:off x="807494" y="5767479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andara" panose="020E0502030303020204" pitchFamily="34" charset="0"/>
              </a:rPr>
              <a:t>Compiler Generated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148D2-D82C-8237-B5AF-CFA768B5066A}"/>
              </a:ext>
            </a:extLst>
          </p:cNvPr>
          <p:cNvSpPr txBox="1"/>
          <p:nvPr/>
        </p:nvSpPr>
        <p:spPr>
          <a:xfrm>
            <a:off x="4669874" y="1839127"/>
            <a:ext cx="3595066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catch_unwind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(|| g());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x = Box::new(42);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err="1">
                <a:solidFill>
                  <a:srgbClr val="007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r =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cur_task_ref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panic!();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>
                <a:solidFill>
                  <a:srgbClr val="3C7A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</a:t>
            </a:r>
          </a:p>
          <a:p>
            <a:r>
              <a:rPr lang="en-US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998239-53D2-46A2-ECD1-3976FEC5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805-C14B-1048-8158-9D17931E8B32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F49A0-F8B7-E2F8-7C3E-1AABF1F46480}"/>
              </a:ext>
            </a:extLst>
          </p:cNvPr>
          <p:cNvSpPr txBox="1"/>
          <p:nvPr/>
        </p:nvSpPr>
        <p:spPr>
          <a:xfrm>
            <a:off x="8649724" y="5955955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62977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FF0000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2062</Words>
  <Application>Microsoft Office PowerPoint</Application>
  <PresentationFormat>Widescreen</PresentationFormat>
  <Paragraphs>523</Paragraphs>
  <Slides>26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Panic Recovery in Rust-based Embedded Systems</vt:lpstr>
      <vt:lpstr>Tasks May Crash Due to (Language) Exception</vt:lpstr>
      <vt:lpstr>Recover by Unwinding &amp; Restarting</vt:lpstr>
      <vt:lpstr>How Stack Unwinding works</vt:lpstr>
      <vt:lpstr>Unwinder forces return until catch_unwind</vt:lpstr>
      <vt:lpstr>Unwinder forces return until catch_unwind</vt:lpstr>
      <vt:lpstr>Unwinder forces return until catch_unwind</vt:lpstr>
      <vt:lpstr>Unwinder forces return until catch_unwind</vt:lpstr>
      <vt:lpstr>Unwinder forces return until catch_unwind</vt:lpstr>
      <vt:lpstr>Challenges of Unwinding on Embedded Systems</vt:lpstr>
      <vt:lpstr>Hopter: An Embedded OS Capable of Recovering from Panic</vt:lpstr>
      <vt:lpstr>RCB Supports Recovery from Panic</vt:lpstr>
      <vt:lpstr>Acceleration by Concurrent Task Restart</vt:lpstr>
      <vt:lpstr>Restartable Task Abstraction</vt:lpstr>
      <vt:lpstr>Restartable Task Abstraction – Continued</vt:lpstr>
      <vt:lpstr>Priority Inheritance During Unwinding</vt:lpstr>
      <vt:lpstr>Priority Inheritance During Unwinding</vt:lpstr>
      <vt:lpstr>Priority Inheritance During Unwinding</vt:lpstr>
      <vt:lpstr>Rust Facilitates Concurrent Task Restart</vt:lpstr>
      <vt:lpstr>Rust Facilitates Concurrent Task Restart</vt:lpstr>
      <vt:lpstr>Evaluation with a Flying Drone</vt:lpstr>
      <vt:lpstr>Running Flight Control Application on Hopter</vt:lpstr>
      <vt:lpstr>Can Sustain Panics from Task &amp; IRQ Handler</vt:lpstr>
      <vt:lpstr>PowerPoint Presentation</vt:lpstr>
      <vt:lpstr>Price for unwinding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Panic Recovery in Rust-based Embedded Systems</dc:title>
  <dc:creator>Ma, Zhiyao</dc:creator>
  <cp:lastModifiedBy>Zhong, Lin</cp:lastModifiedBy>
  <cp:revision>3</cp:revision>
  <dcterms:created xsi:type="dcterms:W3CDTF">2023-10-17T18:31:20Z</dcterms:created>
  <dcterms:modified xsi:type="dcterms:W3CDTF">2023-10-31T15:37:45Z</dcterms:modified>
</cp:coreProperties>
</file>